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256" r:id="rId3"/>
    <p:sldId id="466" r:id="rId4"/>
    <p:sldId id="467" r:id="rId5"/>
    <p:sldId id="665" r:id="rId6"/>
    <p:sldId id="666" r:id="rId7"/>
    <p:sldId id="667" r:id="rId8"/>
    <p:sldId id="668" r:id="rId9"/>
    <p:sldId id="669" r:id="rId10"/>
    <p:sldId id="670" r:id="rId11"/>
    <p:sldId id="671" r:id="rId12"/>
    <p:sldId id="270" r:id="rId13"/>
    <p:sldId id="257" r:id="rId14"/>
    <p:sldId id="258" r:id="rId15"/>
    <p:sldId id="259" r:id="rId16"/>
    <p:sldId id="260" r:id="rId17"/>
    <p:sldId id="261" r:id="rId18"/>
    <p:sldId id="262" r:id="rId19"/>
    <p:sldId id="264" r:id="rId20"/>
    <p:sldId id="263" r:id="rId21"/>
    <p:sldId id="265" r:id="rId22"/>
    <p:sldId id="266" r:id="rId23"/>
    <p:sldId id="267" r:id="rId24"/>
    <p:sldId id="269" r:id="rId25"/>
    <p:sldId id="268" r:id="rId26"/>
    <p:sldId id="297" r:id="rId27"/>
    <p:sldId id="659" r:id="rId28"/>
    <p:sldId id="460" r:id="rId29"/>
    <p:sldId id="636" r:id="rId30"/>
    <p:sldId id="638" r:id="rId31"/>
    <p:sldId id="462" r:id="rId32"/>
    <p:sldId id="642" r:id="rId33"/>
    <p:sldId id="643" r:id="rId34"/>
    <p:sldId id="644" r:id="rId35"/>
    <p:sldId id="654" r:id="rId36"/>
    <p:sldId id="645" r:id="rId37"/>
    <p:sldId id="652" r:id="rId38"/>
    <p:sldId id="655" r:id="rId39"/>
    <p:sldId id="656" r:id="rId40"/>
    <p:sldId id="657" r:id="rId41"/>
    <p:sldId id="662" r:id="rId42"/>
    <p:sldId id="663" r:id="rId43"/>
    <p:sldId id="664" r:id="rId44"/>
    <p:sldId id="650" r:id="rId45"/>
    <p:sldId id="651" r:id="rId46"/>
    <p:sldId id="647" r:id="rId47"/>
    <p:sldId id="648" r:id="rId48"/>
    <p:sldId id="461" r:id="rId49"/>
    <p:sldId id="639" r:id="rId50"/>
    <p:sldId id="640" r:id="rId51"/>
    <p:sldId id="641" r:id="rId52"/>
    <p:sldId id="653" r:id="rId53"/>
    <p:sldId id="463" r:id="rId54"/>
    <p:sldId id="310" r:id="rId55"/>
    <p:sldId id="311" r:id="rId56"/>
    <p:sldId id="312" r:id="rId57"/>
    <p:sldId id="313" r:id="rId58"/>
    <p:sldId id="314" r:id="rId59"/>
    <p:sldId id="317" r:id="rId60"/>
    <p:sldId id="315" r:id="rId61"/>
    <p:sldId id="322" r:id="rId62"/>
    <p:sldId id="323" r:id="rId63"/>
    <p:sldId id="325" r:id="rId64"/>
    <p:sldId id="327" r:id="rId65"/>
    <p:sldId id="330" r:id="rId66"/>
    <p:sldId id="331" r:id="rId67"/>
    <p:sldId id="332" r:id="rId68"/>
    <p:sldId id="400" r:id="rId69"/>
    <p:sldId id="399" r:id="rId70"/>
    <p:sldId id="401" r:id="rId71"/>
    <p:sldId id="402" r:id="rId72"/>
    <p:sldId id="403" r:id="rId73"/>
    <p:sldId id="321" r:id="rId74"/>
    <p:sldId id="430" r:id="rId75"/>
    <p:sldId id="431" r:id="rId76"/>
    <p:sldId id="433" r:id="rId77"/>
    <p:sldId id="572" r:id="rId78"/>
    <p:sldId id="432" r:id="rId79"/>
    <p:sldId id="574" r:id="rId80"/>
    <p:sldId id="434" r:id="rId81"/>
    <p:sldId id="436" r:id="rId82"/>
    <p:sldId id="435" r:id="rId83"/>
    <p:sldId id="438" r:id="rId84"/>
    <p:sldId id="439" r:id="rId85"/>
    <p:sldId id="440" r:id="rId86"/>
    <p:sldId id="441" r:id="rId87"/>
    <p:sldId id="437" r:id="rId88"/>
    <p:sldId id="442" r:id="rId89"/>
    <p:sldId id="443" r:id="rId90"/>
    <p:sldId id="444" r:id="rId91"/>
    <p:sldId id="445" r:id="rId92"/>
    <p:sldId id="419" r:id="rId93"/>
    <p:sldId id="420" r:id="rId94"/>
    <p:sldId id="421" r:id="rId95"/>
    <p:sldId id="422" r:id="rId96"/>
    <p:sldId id="423" r:id="rId97"/>
    <p:sldId id="424" r:id="rId98"/>
    <p:sldId id="425" r:id="rId99"/>
    <p:sldId id="426" r:id="rId100"/>
    <p:sldId id="427" r:id="rId101"/>
    <p:sldId id="428" r:id="rId102"/>
    <p:sldId id="429" r:id="rId103"/>
    <p:sldId id="449" r:id="rId104"/>
    <p:sldId id="481" r:id="rId105"/>
    <p:sldId id="483" r:id="rId106"/>
    <p:sldId id="482" r:id="rId107"/>
    <p:sldId id="485" r:id="rId108"/>
    <p:sldId id="464" r:id="rId109"/>
    <p:sldId id="484" r:id="rId110"/>
    <p:sldId id="486" r:id="rId111"/>
    <p:sldId id="487" r:id="rId112"/>
    <p:sldId id="489" r:id="rId113"/>
    <p:sldId id="491" r:id="rId114"/>
    <p:sldId id="490" r:id="rId115"/>
    <p:sldId id="488" r:id="rId116"/>
    <p:sldId id="492" r:id="rId117"/>
    <p:sldId id="566" r:id="rId118"/>
    <p:sldId id="565" r:id="rId119"/>
    <p:sldId id="567" r:id="rId120"/>
    <p:sldId id="568" r:id="rId121"/>
    <p:sldId id="569" r:id="rId122"/>
    <p:sldId id="570" r:id="rId123"/>
    <p:sldId id="468" r:id="rId124"/>
    <p:sldId id="469" r:id="rId125"/>
    <p:sldId id="470" r:id="rId126"/>
    <p:sldId id="471" r:id="rId127"/>
    <p:sldId id="472" r:id="rId128"/>
    <p:sldId id="473" r:id="rId129"/>
    <p:sldId id="474" r:id="rId130"/>
    <p:sldId id="475" r:id="rId131"/>
    <p:sldId id="476" r:id="rId132"/>
    <p:sldId id="477" r:id="rId133"/>
    <p:sldId id="478" r:id="rId134"/>
    <p:sldId id="479" r:id="rId135"/>
    <p:sldId id="480" r:id="rId136"/>
    <p:sldId id="672" r:id="rId137"/>
    <p:sldId id="673" r:id="rId138"/>
    <p:sldId id="318" r:id="rId139"/>
    <p:sldId id="660" r:id="rId140"/>
    <p:sldId id="571" r:id="rId141"/>
    <p:sldId id="446" r:id="rId142"/>
    <p:sldId id="465" r:id="rId14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8" Type="http://schemas.openxmlformats.org/officeDocument/2006/relationships/tableStyles" Target="tableStyles.xml"/><Relationship Id="rId147" Type="http://schemas.openxmlformats.org/officeDocument/2006/relationships/viewProps" Target="viewProps.xml"/><Relationship Id="rId146" Type="http://schemas.openxmlformats.org/officeDocument/2006/relationships/presProps" Target="presProps.xml"/><Relationship Id="rId145" Type="http://schemas.openxmlformats.org/officeDocument/2006/relationships/handoutMaster" Target="handoutMasters/handoutMaster1.xml"/><Relationship Id="rId144" Type="http://schemas.openxmlformats.org/officeDocument/2006/relationships/notesMaster" Target="notesMasters/notesMaster1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1" Type="http://schemas.openxmlformats.org/officeDocument/2006/relationships/image" Target="../media/image13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1" Type="http://schemas.openxmlformats.org/officeDocument/2006/relationships/image" Target="../media/image15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1" Type="http://schemas.openxmlformats.org/officeDocument/2006/relationships/image" Target="../media/image15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4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1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进阶指南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Ninja </a:t>
            </a:r>
            <a:r>
              <a:rPr lang="zh-CN" altLang="en-US"/>
              <a:t>和</a:t>
            </a:r>
            <a:r>
              <a:rPr lang="en-US" altLang="zh-CN"/>
              <a:t> Makefile </a:t>
            </a:r>
            <a:r>
              <a:rPr lang="zh-CN" altLang="en-US"/>
              <a:t>简单的对比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847590" y="0"/>
            <a:ext cx="7245985" cy="36099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7590" y="3662680"/>
            <a:ext cx="7176135" cy="31953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645" y="2713990"/>
            <a:ext cx="4617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性能上：</a:t>
            </a:r>
            <a:r>
              <a:rPr lang="en-US"/>
              <a:t>Ninja &gt; Makefile &gt; MSBuild</a:t>
            </a:r>
            <a:endParaRPr lang="en-US"/>
          </a:p>
          <a:p>
            <a:r>
              <a:rPr lang="en-US" altLang="zh-CN"/>
              <a:t>Makefile </a:t>
            </a:r>
            <a:r>
              <a:rPr lang="zh-CN" altLang="en-US"/>
              <a:t>启动时会把每个文件都检测一遍，浪费很多时间。</a:t>
            </a:r>
            <a:r>
              <a:rPr lang="zh-CN" altLang="en-US">
                <a:sym typeface="+mn-ea"/>
              </a:rPr>
              <a:t>特别是有很多文件，但是实际需要构建的只有一小部分，从而是</a:t>
            </a:r>
            <a:r>
              <a:rPr lang="en-US" altLang="zh-CN">
                <a:sym typeface="+mn-ea"/>
              </a:rPr>
              <a:t> I/O Bound </a:t>
            </a:r>
            <a:r>
              <a:rPr lang="zh-CN" altLang="en-US">
                <a:sym typeface="+mn-ea"/>
              </a:rPr>
              <a:t>的时候，</a:t>
            </a:r>
            <a:r>
              <a:rPr lang="en-US" altLang="zh-CN">
                <a:sym typeface="+mn-ea"/>
              </a:rPr>
              <a:t>Ninja </a:t>
            </a:r>
            <a:r>
              <a:rPr lang="zh-CN" altLang="en-US">
                <a:sym typeface="+mn-ea"/>
              </a:rPr>
              <a:t>的速度提升就很明显。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然而</a:t>
            </a:r>
            <a:r>
              <a:rPr lang="zh-CN" altLang="en-US">
                <a:sym typeface="+mn-ea"/>
              </a:rPr>
              <a:t>某</a:t>
            </a:r>
            <a:r>
              <a:rPr lang="zh-CN" altLang="en-US">
                <a:sym typeface="+mn-ea"/>
              </a:rPr>
              <a:t>些专利公司的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上只允许用</a:t>
            </a:r>
            <a:r>
              <a:rPr lang="en-US" altLang="zh-CN">
                <a:sym typeface="+mn-ea"/>
              </a:rPr>
              <a:t> MSBuild </a:t>
            </a:r>
            <a:r>
              <a:rPr lang="zh-CN" altLang="en-US">
                <a:sym typeface="+mn-ea"/>
              </a:rPr>
              <a:t>构建，不能用</a:t>
            </a:r>
            <a:r>
              <a:rPr lang="en-US" altLang="zh-CN">
                <a:sym typeface="+mn-ea"/>
              </a:rPr>
              <a:t> Ninja</a:t>
            </a:r>
            <a:r>
              <a:rPr lang="zh-CN" altLang="en-US">
                <a:sym typeface="+mn-ea"/>
              </a:rPr>
              <a:t>（怕不是和</a:t>
            </a:r>
            <a:r>
              <a:rPr lang="en-US" altLang="zh-CN">
                <a:sym typeface="+mn-ea"/>
              </a:rPr>
              <a:t> Bill Gates </a:t>
            </a:r>
            <a:r>
              <a:rPr lang="zh-CN" altLang="en-US">
                <a:sym typeface="+mn-ea"/>
              </a:rPr>
              <a:t>有什么交易）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set </a:t>
            </a:r>
            <a:r>
              <a:rPr lang="zh-CN" altLang="en-US"/>
              <a:t>没加引号会怎样？会变成分号分割的列表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080" y="5897245"/>
            <a:ext cx="2693670" cy="8483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340" y="3452495"/>
            <a:ext cx="5100320" cy="10979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72585" y="1991995"/>
            <a:ext cx="401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set(myvar hello world)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其实等价于：</a:t>
            </a:r>
            <a:endParaRPr lang="zh-CN" altLang="en-US"/>
          </a:p>
          <a:p>
            <a:r>
              <a:rPr lang="en-US" altLang="zh-CN">
                <a:sym typeface="+mn-ea"/>
              </a:rPr>
              <a:t>set(myvar “hello;world”)</a:t>
            </a:r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message </a:t>
            </a:r>
            <a:r>
              <a:rPr lang="zh-CN" altLang="en-US"/>
              <a:t>没加引号会怎样？会把列表里的字符串当成他的关键字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630" y="5408930"/>
            <a:ext cx="4524375" cy="11906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185" y="3491230"/>
            <a:ext cx="4785995" cy="10198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51355" y="2176780"/>
            <a:ext cx="843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结论：除非确实需要列表，建议始终在你不确定的地方加上引号，例如：</a:t>
            </a:r>
            <a:endParaRPr lang="zh-CN" altLang="en-US"/>
          </a:p>
          <a:p>
            <a:r>
              <a:rPr lang="en-US" altLang="zh-CN"/>
              <a:t>set(sources “main.cpp” “mylib.cpp” “C:/Program Files/a.cpp”)</a:t>
            </a:r>
            <a:endParaRPr lang="en-US" altLang="zh-CN"/>
          </a:p>
          <a:p>
            <a:r>
              <a:rPr lang="en-US" altLang="zh-CN"/>
              <a:t>message(“${sources}”)</a:t>
            </a:r>
            <a:endParaRPr lang="en-US" altLang="zh-CN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章：变量与缓存</a:t>
            </a:r>
            <a:endParaRPr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重复执行</a:t>
            </a:r>
            <a:r>
              <a:rPr lang="en-US" altLang="zh-CN"/>
              <a:t> cmake -B build </a:t>
            </a:r>
            <a:r>
              <a:rPr lang="zh-CN" altLang="en-US"/>
              <a:t>会有什么区别？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210435"/>
            <a:ext cx="8258175" cy="3581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3910" y="1288415"/>
            <a:ext cx="7663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可以看到第二次的输出少了很多，这是因为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第一遍需要检测编译器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特性等比较耗时，检测完会把结果存储到</a:t>
            </a:r>
            <a:r>
              <a:rPr lang="zh-CN" altLang="en-US" b="1">
                <a:sym typeface="+mn-ea"/>
              </a:rPr>
              <a:t>缓存</a:t>
            </a:r>
            <a:r>
              <a:rPr lang="zh-CN" altLang="en-US">
                <a:sym typeface="+mn-ea"/>
              </a:rPr>
              <a:t>中，这样第二遍运行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 -B build </a:t>
            </a:r>
            <a:r>
              <a:rPr lang="zh-CN" altLang="en-US">
                <a:sym typeface="+mn-ea"/>
              </a:rPr>
              <a:t>时就可以直接用缓存的值，就不需要再检测一遍了。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如何清除缓存？删</a:t>
            </a:r>
            <a:r>
              <a:rPr lang="en-US" altLang="zh-CN"/>
              <a:t> build </a:t>
            </a:r>
            <a:r>
              <a:rPr lang="zh-CN" altLang="en-US"/>
              <a:t>大法了解一下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34390" y="1159510"/>
            <a:ext cx="9856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ym typeface="+mn-ea"/>
              </a:rPr>
              <a:t>然而有时候外部的情况有所更新，这时候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里缓存的却是旧的值，会导致一系列问题。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这时我们需要清除缓存，最简单的办法就是删除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文件夹，然后重新运行</a:t>
            </a:r>
            <a:r>
              <a:rPr lang="en-US" altLang="zh-CN">
                <a:sym typeface="+mn-ea"/>
              </a:rPr>
              <a:t> cmake -B build</a:t>
            </a:r>
            <a:r>
              <a:rPr lang="zh-CN" altLang="en-US">
                <a:sym typeface="+mn-ea"/>
              </a:rPr>
              <a:t>。缓存是很多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出错的根源，因此如果出现诡异的错误，可以试试看删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全部重新构建。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笑话：“</a:t>
            </a:r>
            <a:r>
              <a:rPr lang="en-US" altLang="zh-CN">
                <a:sym typeface="+mn-ea"/>
              </a:rPr>
              <a:t>99%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cmake</a:t>
            </a:r>
            <a:r>
              <a:rPr lang="zh-CN" altLang="en-US">
                <a:sym typeface="+mn-ea"/>
              </a:rPr>
              <a:t>错误可以用删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解决”“</a:t>
            </a:r>
            <a:r>
              <a:rPr lang="zh-CN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大法好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650" y="2449830"/>
            <a:ext cx="82677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清除缓存，其实只需删除</a:t>
            </a:r>
            <a:r>
              <a:rPr lang="en-US" altLang="zh-CN"/>
              <a:t> build/CMakeCache.txt </a:t>
            </a:r>
            <a:r>
              <a:rPr lang="zh-CN" altLang="en-US"/>
              <a:t>就可以了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236345" y="1635760"/>
            <a:ext cx="972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虽然彻底，也会导致编译的中间结果（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文件）都没了，重新编译要花费很长时间。</a:t>
            </a:r>
            <a:endParaRPr lang="zh-CN" altLang="en-US">
              <a:sym typeface="+mn-ea"/>
            </a:endParaRPr>
          </a:p>
          <a:p>
            <a:pPr algn="l"/>
            <a:r>
              <a:rPr lang="zh-CN">
                <a:sym typeface="+mn-ea"/>
              </a:rPr>
              <a:t>如果只想清除缓存，不想从头重新编译，可以只删除</a:t>
            </a:r>
            <a:r>
              <a:rPr lang="en-US" altLang="zh-CN">
                <a:sym typeface="+mn-ea"/>
              </a:rPr>
              <a:t> build/CMakeCache.txt </a:t>
            </a:r>
            <a:r>
              <a:rPr lang="zh-CN" altLang="en-US">
                <a:sym typeface="+mn-ea"/>
              </a:rPr>
              <a:t>这个文件。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这文件里面装的就是缓存的变量，删了他就可以让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强制重新检测一遍所有库和编译器。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125" y="2588260"/>
            <a:ext cx="82867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build/CMakeCache.txt </a:t>
            </a:r>
            <a:r>
              <a:rPr lang="zh-CN" altLang="en-US"/>
              <a:t>的内容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8515" y="1343025"/>
            <a:ext cx="7633970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find_package </a:t>
            </a:r>
            <a:r>
              <a:rPr lang="zh-CN" altLang="en-US"/>
              <a:t>就用到了缓存机制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0890" y="2320290"/>
            <a:ext cx="7729220" cy="4403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9440" y="1401445"/>
            <a:ext cx="8298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变量缓存的意义在于能够把</a:t>
            </a:r>
            <a:r>
              <a:rPr lang="en-US" altLang="zh-CN"/>
              <a:t> find_package </a:t>
            </a:r>
            <a:r>
              <a:rPr lang="zh-CN" altLang="en-US"/>
              <a:t>找到的库文件位置等信息，储存起来。</a:t>
            </a:r>
            <a:endParaRPr lang="zh-CN" altLang="en-US"/>
          </a:p>
          <a:p>
            <a:r>
              <a:rPr lang="zh-CN" altLang="en-US"/>
              <a:t>这样下次执行</a:t>
            </a:r>
            <a:r>
              <a:rPr lang="en-US" altLang="zh-CN"/>
              <a:t> find_package </a:t>
            </a:r>
            <a:r>
              <a:rPr lang="zh-CN" altLang="en-US"/>
              <a:t>时，就会利用上次缓存的变量，直接返回。</a:t>
            </a:r>
            <a:endParaRPr lang="zh-CN" altLang="en-US"/>
          </a:p>
          <a:p>
            <a:r>
              <a:rPr lang="zh-CN" altLang="en-US"/>
              <a:t>避免重复执行</a:t>
            </a:r>
            <a:r>
              <a:rPr lang="en-US" altLang="zh-CN"/>
              <a:t> cmake -B </a:t>
            </a:r>
            <a:r>
              <a:rPr lang="zh-CN" altLang="en-US"/>
              <a:t>时速度变慢的问题。</a:t>
            </a:r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设置缓存变量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5780" y="3043555"/>
            <a:ext cx="8220075" cy="38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20" y="2009775"/>
            <a:ext cx="7529830" cy="60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99080" y="1379855"/>
            <a:ext cx="565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语法是：</a:t>
            </a:r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变量值</a:t>
            </a:r>
            <a:r>
              <a:rPr lang="en-US" altLang="zh-CN"/>
              <a:t>” CACHE </a:t>
            </a:r>
            <a:r>
              <a:rPr lang="zh-CN" altLang="en-US"/>
              <a:t>变量类型</a:t>
            </a:r>
            <a:r>
              <a:rPr lang="en-US" altLang="zh-CN"/>
              <a:t> “</a:t>
            </a:r>
            <a:r>
              <a:rPr lang="zh-CN" altLang="en-US"/>
              <a:t>注释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缓存的</a:t>
            </a:r>
            <a:r>
              <a:rPr lang="en-US" altLang="zh-CN"/>
              <a:t> myvar </a:t>
            </a:r>
            <a:r>
              <a:rPr lang="zh-CN" altLang="en-US"/>
              <a:t>会出现在</a:t>
            </a:r>
            <a:r>
              <a:rPr lang="en-US" altLang="zh-CN"/>
              <a:t> </a:t>
            </a:r>
            <a:r>
              <a:rPr lang="en-US"/>
              <a:t>build/CMakeCache.txt </a:t>
            </a:r>
            <a:r>
              <a:rPr lang="zh-CN" altLang="en-US"/>
              <a:t>里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7810" y="2466340"/>
            <a:ext cx="8755380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章：添加源文件</a:t>
            </a:r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常见问题：我修改了</a:t>
            </a:r>
            <a:r>
              <a:rPr lang="en-US" altLang="zh-CN"/>
              <a:t> CMakeLists.txt </a:t>
            </a:r>
            <a:r>
              <a:rPr lang="zh-CN" altLang="en-US"/>
              <a:t>里</a:t>
            </a:r>
            <a:r>
              <a:rPr lang="en-US" altLang="zh-CN"/>
              <a:t> set </a:t>
            </a:r>
            <a:r>
              <a:rPr lang="zh-CN" altLang="en-US"/>
              <a:t>的值，却没有更新？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8005" y="3638550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3530" y="2309495"/>
            <a:ext cx="843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为了更新缓存变量，有的同学偷懒直接修改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里的值，这是没用的。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set(... CACHE ...) </a:t>
            </a:r>
            <a:r>
              <a:rPr lang="zh-CN" altLang="en-US">
                <a:sym typeface="+mn-ea"/>
              </a:rPr>
              <a:t>在缓存变量已经存在时，不会更新缓存的值！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CMakeLists.txt 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的被认为是“默认值”因此不会在第二次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的时候更新。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4816475"/>
            <a:ext cx="92932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缓存变量到底该如何更新？标准解法：通过命令行</a:t>
            </a:r>
            <a:r>
              <a:rPr lang="en-US" altLang="zh-CN"/>
              <a:t> -D </a:t>
            </a:r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573530" y="2309495"/>
            <a:ext cx="810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更新缓存变量的正确方法，是通过命令行参数：</a:t>
            </a:r>
            <a:r>
              <a:rPr lang="en-US" altLang="zh-CN">
                <a:sym typeface="+mn-ea"/>
              </a:rPr>
              <a:t>cmake -B build -Dmyvar=world</a:t>
            </a:r>
            <a:endParaRPr lang="en-US" altLang="zh-CN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3244850"/>
            <a:ext cx="1075436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命令行</a:t>
            </a:r>
            <a:r>
              <a:rPr lang="en-US" altLang="zh-CN"/>
              <a:t> </a:t>
            </a:r>
            <a:r>
              <a:rPr lang="en-US"/>
              <a:t>-D </a:t>
            </a:r>
            <a:r>
              <a:rPr lang="zh-CN" altLang="en-US"/>
              <a:t>参数太硬核了，有没有图形化的缓存编辑器？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843405"/>
            <a:ext cx="5984240" cy="441769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4095" y="1843405"/>
            <a:ext cx="5886450" cy="4351655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Linux </a:t>
            </a:r>
            <a:r>
              <a:rPr lang="zh-CN" altLang="en-US"/>
              <a:t>中，可以运行</a:t>
            </a:r>
            <a:r>
              <a:rPr lang="en-US" altLang="zh-CN"/>
              <a:t> ccmake -B build </a:t>
            </a:r>
            <a:r>
              <a:rPr lang="zh-CN" altLang="en-US"/>
              <a:t>来启动基于终端的</a:t>
            </a:r>
            <a:r>
              <a:rPr lang="zh-CN" altLang="en-US">
                <a:sym typeface="+mn-ea"/>
              </a:rPr>
              <a:t>可视化</a:t>
            </a:r>
            <a:r>
              <a:rPr lang="zh-CN" altLang="en-US"/>
              <a:t>缓存编辑菜单。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则可以</a:t>
            </a:r>
            <a:r>
              <a:rPr lang="en-US" altLang="zh-CN"/>
              <a:t> cmake-gui -B build </a:t>
            </a:r>
            <a:r>
              <a:rPr lang="zh-CN" altLang="en-US"/>
              <a:t>来启动图形界面编辑各个缓存选项。</a:t>
            </a:r>
            <a:endParaRPr lang="zh-CN" altLang="en-US"/>
          </a:p>
          <a:p>
            <a:r>
              <a:rPr lang="zh-CN" altLang="en-US"/>
              <a:t>当然，直接用编辑器打开</a:t>
            </a:r>
            <a:r>
              <a:rPr lang="en-US" altLang="zh-CN"/>
              <a:t> build/CMakeCache.txt </a:t>
            </a:r>
            <a:r>
              <a:rPr lang="zh-CN" altLang="en-US"/>
              <a:t>修改后保存也是可以的。</a:t>
            </a:r>
            <a:endParaRPr lang="zh-CN" altLang="en-US"/>
          </a:p>
          <a:p>
            <a:r>
              <a:rPr lang="en-US" altLang="zh-CN"/>
              <a:t>CMakeCache.txt </a:t>
            </a:r>
            <a:r>
              <a:rPr lang="zh-CN" altLang="en-US"/>
              <a:t>用文本存储数据，就是可供用户手动编辑，或是被第三方软件打开并解析的。</a:t>
            </a:r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缓存变量到底该如何更新？</a:t>
            </a:r>
            <a:r>
              <a:rPr lang="zh-CN"/>
              <a:t>暴力解决：删</a:t>
            </a:r>
            <a:r>
              <a:rPr lang="en-US" altLang="zh-CN"/>
              <a:t> build </a:t>
            </a:r>
            <a:r>
              <a:rPr lang="zh-CN" altLang="en-US"/>
              <a:t>大法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6920" y="2802255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7860" y="1916430"/>
            <a:ext cx="833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ym typeface="+mn-ea"/>
              </a:rPr>
              <a:t>用万能的“删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</a:t>
            </a:r>
            <a:r>
              <a:rPr lang="zh-CN">
                <a:sym typeface="+mn-ea"/>
              </a:rPr>
              <a:t>”当然是可以的。这样重新执行的时候缓存变量不存在，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从而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会重新设置缓存的值为</a:t>
            </a:r>
            <a:r>
              <a:rPr lang="en-US" altLang="zh-CN">
                <a:sym typeface="+mn-ea"/>
              </a:rPr>
              <a:t> world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建议初学者每次修改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时，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都删一下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build/CMakeCache.txt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方便调试。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3705225"/>
            <a:ext cx="8210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也可以通过指定</a:t>
            </a:r>
            <a:r>
              <a:rPr lang="en-US" altLang="zh-CN">
                <a:sym typeface="+mn-ea"/>
              </a:rPr>
              <a:t> FORCE </a:t>
            </a:r>
            <a:r>
              <a:rPr lang="zh-CN" altLang="en-US">
                <a:sym typeface="+mn-ea"/>
              </a:rPr>
              <a:t>来强制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更新缓存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9190" y="3601720"/>
            <a:ext cx="9912985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528570"/>
            <a:ext cx="10006965" cy="770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928495" y="1696720"/>
            <a:ext cx="833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set </a:t>
            </a:r>
            <a:r>
              <a:rPr lang="zh-CN" altLang="en-US"/>
              <a:t>可以在后面加一个</a:t>
            </a:r>
            <a:r>
              <a:rPr lang="en-US" altLang="zh-CN"/>
              <a:t> FORCE </a:t>
            </a:r>
            <a:r>
              <a:rPr lang="zh-CN" altLang="en-US"/>
              <a:t>选项，表示不论缓存是否存在，都强制更新缓存。</a:t>
            </a:r>
            <a:endParaRPr lang="zh-CN" altLang="en-US"/>
          </a:p>
          <a:p>
            <a:r>
              <a:rPr lang="zh-CN" altLang="en-US"/>
              <a:t>不过这样会导致没办法用</a:t>
            </a:r>
            <a:r>
              <a:rPr lang="en-US" altLang="zh-CN"/>
              <a:t> -Dmyvar=othervalue </a:t>
            </a:r>
            <a:r>
              <a:rPr lang="zh-CN" altLang="en-US"/>
              <a:t>来更新缓存变量。</a:t>
            </a:r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缓存变量除了</a:t>
            </a:r>
            <a:r>
              <a:rPr lang="en-US" altLang="zh-CN"/>
              <a:t> STRING </a:t>
            </a:r>
            <a:r>
              <a:rPr lang="zh-CN" altLang="en-US"/>
              <a:t>还有哪些类型？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/>
              <a:t>字符串，例如</a:t>
            </a:r>
            <a:r>
              <a:rPr lang="en-US" altLang="zh-CN"/>
              <a:t> “hello, world”</a:t>
            </a:r>
            <a:endParaRPr lang="zh-CN" altLang="en-US"/>
          </a:p>
          <a:p>
            <a:r>
              <a:rPr lang="en-US" altLang="zh-CN"/>
              <a:t>FILEPATH </a:t>
            </a:r>
            <a:r>
              <a:rPr lang="zh-CN" altLang="en-US"/>
              <a:t>文件路径，例如</a:t>
            </a:r>
            <a:r>
              <a:rPr lang="en-US" altLang="zh-CN"/>
              <a:t> “C:/vcpkg/scripts/buildsystems/vcpkg.cmake”</a:t>
            </a:r>
            <a:endParaRPr lang="zh-CN" altLang="en-US"/>
          </a:p>
          <a:p>
            <a:r>
              <a:rPr lang="en-US" altLang="zh-CN"/>
              <a:t>PATH </a:t>
            </a:r>
            <a:r>
              <a:rPr lang="zh-CN" altLang="en-US"/>
              <a:t>目录路径，例如</a:t>
            </a:r>
            <a:r>
              <a:rPr lang="en-US" altLang="zh-CN"/>
              <a:t> “C:/Qt/Qt5.14.2/msvc2019_64/lib/cmake/”</a:t>
            </a:r>
            <a:endParaRPr lang="en-US" altLang="zh-CN"/>
          </a:p>
          <a:p>
            <a:r>
              <a:rPr lang="en-US" altLang="zh-CN"/>
              <a:t>BOOL </a:t>
            </a:r>
            <a:r>
              <a:rPr lang="zh-CN" altLang="en-US"/>
              <a:t>布尔值，只有两个取值：</a:t>
            </a:r>
            <a:r>
              <a:rPr lang="en-US" altLang="zh-CN"/>
              <a:t>ON </a:t>
            </a:r>
            <a:r>
              <a:rPr lang="zh-CN" altLang="en-US"/>
              <a:t>或</a:t>
            </a:r>
            <a:r>
              <a:rPr lang="en-US" altLang="zh-CN"/>
              <a:t> OFF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注意：</a:t>
            </a:r>
            <a:r>
              <a:rPr lang="en-US" altLang="zh-CN">
                <a:sym typeface="+mn-ea"/>
              </a:rPr>
              <a:t>TRUE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等价；</a:t>
            </a:r>
            <a:r>
              <a:rPr lang="en-US" altLang="zh-CN">
                <a:sym typeface="+mn-ea"/>
              </a:rPr>
              <a:t>YES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NO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61335" y="6370955"/>
            <a:ext cx="568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https://www.cnblogs.com/Braveliu/p/15614013.html</a:t>
            </a:r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案例：添加一个</a:t>
            </a:r>
            <a:r>
              <a:rPr lang="en-US" altLang="zh-CN"/>
              <a:t> BOOL </a:t>
            </a:r>
            <a:r>
              <a:rPr lang="zh-CN" altLang="en-US"/>
              <a:t>类型的缓存变量，用于控制要不要启用某特性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960" y="4921250"/>
            <a:ext cx="2649220" cy="940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55" y="4128770"/>
            <a:ext cx="4451985" cy="27292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1302385"/>
            <a:ext cx="10128885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对</a:t>
            </a:r>
            <a:r>
              <a:rPr lang="en-US" altLang="zh-CN"/>
              <a:t> BOOL </a:t>
            </a:r>
            <a:r>
              <a:rPr lang="zh-CN" altLang="en-US"/>
              <a:t>类型缓存的</a:t>
            </a:r>
            <a:r>
              <a:rPr lang="en-US" altLang="zh-CN"/>
              <a:t> set </a:t>
            </a:r>
            <a:r>
              <a:rPr lang="zh-CN" altLang="en-US"/>
              <a:t>指令提供了一个简写：</a:t>
            </a:r>
            <a:r>
              <a:rPr lang="en-US"/>
              <a:t>option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335" y="3032760"/>
            <a:ext cx="8990330" cy="2529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4755" y="1880870"/>
            <a:ext cx="4301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option(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 </a:t>
            </a:r>
            <a:r>
              <a:rPr lang="zh-CN" altLang="en-US"/>
              <a:t>变量值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等价于：</a:t>
            </a:r>
            <a:endParaRPr lang="zh-CN" altLang="en-US"/>
          </a:p>
          <a:p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CACHE BOOL </a:t>
            </a:r>
            <a:r>
              <a:rPr lang="zh-CN" altLang="en-US"/>
              <a:t>变量值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经典问题：小彭老师，我</a:t>
            </a:r>
            <a:r>
              <a:rPr lang="en-US" altLang="zh-CN"/>
              <a:t>option</a:t>
            </a:r>
            <a:r>
              <a:rPr lang="zh-CN" altLang="en-US"/>
              <a:t>设为</a:t>
            </a:r>
            <a:r>
              <a:rPr lang="en-US" altLang="zh-CN"/>
              <a:t>OFF</a:t>
            </a:r>
            <a:r>
              <a:rPr lang="zh-CN" altLang="en-US"/>
              <a:t>了为什么他还是</a:t>
            </a:r>
            <a:r>
              <a:rPr lang="en-US" altLang="zh-CN"/>
              <a:t>ON</a:t>
            </a:r>
            <a:r>
              <a:rPr lang="zh-CN" altLang="en-US"/>
              <a:t>呀？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3550" y="2265045"/>
            <a:ext cx="834390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4463415"/>
            <a:ext cx="1018222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10515600" cy="1325563"/>
          </a:xfrm>
        </p:spPr>
        <p:txBody>
          <a:bodyPr/>
          <a:p>
            <a:r>
              <a:rPr lang="zh-CN" altLang="en-US"/>
              <a:t>因为在</a:t>
            </a:r>
            <a:r>
              <a:rPr lang="en-US" altLang="zh-CN"/>
              <a:t>CMakeLists.txt</a:t>
            </a:r>
            <a:r>
              <a:rPr lang="zh-CN" altLang="en-US"/>
              <a:t>里直接改</a:t>
            </a:r>
            <a:r>
              <a:rPr lang="en-US" altLang="zh-CN"/>
              <a:t>option</a:t>
            </a:r>
            <a:r>
              <a:rPr lang="zh-CN" altLang="en-US"/>
              <a:t>是错的，官方解法是通过</a:t>
            </a:r>
            <a:r>
              <a:rPr lang="en-US" altLang="zh-CN"/>
              <a:t>-D</a:t>
            </a:r>
            <a:r>
              <a:rPr lang="zh-CN" altLang="en-US"/>
              <a:t>参数来改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3282950"/>
            <a:ext cx="10477500" cy="3152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3835" y="1419860"/>
            <a:ext cx="6590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刚刚说了，</a:t>
            </a:r>
            <a:r>
              <a:rPr lang="en-US" altLang="zh-CN"/>
              <a:t>option </a:t>
            </a:r>
            <a:r>
              <a:rPr lang="zh-CN" altLang="en-US"/>
              <a:t>等价于</a:t>
            </a:r>
            <a:r>
              <a:rPr lang="en-US" altLang="zh-CN"/>
              <a:t> set(... </a:t>
            </a:r>
            <a:r>
              <a:rPr lang="en-US" altLang="zh-CN">
                <a:sym typeface="+mn-ea"/>
              </a:rPr>
              <a:t>CACHE BOOL ...)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因此在</a:t>
            </a:r>
            <a:r>
              <a:rPr lang="en-US" altLang="zh-CN"/>
              <a:t>CMakeLists.txt</a:t>
            </a:r>
            <a:r>
              <a:rPr lang="zh-CN" altLang="en-US"/>
              <a:t>里改同样不会立即更新缓存里的值。</a:t>
            </a:r>
            <a:endParaRPr lang="en-US" altLang="zh-CN"/>
          </a:p>
          <a:p>
            <a:pPr algn="l"/>
            <a:r>
              <a:rPr lang="zh-CN" altLang="en-US"/>
              <a:t>官方推荐做法是通过</a:t>
            </a:r>
            <a:r>
              <a:rPr lang="en-US" altLang="zh-CN"/>
              <a:t> -D</a:t>
            </a:r>
            <a:r>
              <a:rPr lang="zh-CN" altLang="en-US"/>
              <a:t>变量名</a:t>
            </a:r>
            <a:r>
              <a:rPr lang="en-US" altLang="zh-CN"/>
              <a:t>:BOOL=ON/OFF </a:t>
            </a:r>
            <a:r>
              <a:rPr lang="zh-CN" altLang="en-US"/>
              <a:t>来改缓存变量。</a:t>
            </a:r>
            <a:endParaRPr lang="zh-CN" altLang="en-US"/>
          </a:p>
          <a:p>
            <a:pPr algn="l"/>
            <a:r>
              <a:rPr lang="zh-CN" altLang="en-US"/>
              <a:t>这是</a:t>
            </a:r>
            <a:r>
              <a:rPr lang="en-US" altLang="zh-CN"/>
              <a:t>cmake</a:t>
            </a:r>
            <a:r>
              <a:rPr lang="zh-CN" altLang="en-US"/>
              <a:t>官方认为</a:t>
            </a:r>
            <a:r>
              <a:rPr lang="zh-CN" altLang="en-US">
                <a:sym typeface="+mn-ea"/>
              </a:rPr>
              <a:t>正确</a:t>
            </a:r>
            <a:r>
              <a:rPr lang="zh-CN" altLang="en-US"/>
              <a:t>的缓存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方式，但是很多人不知道，</a:t>
            </a:r>
            <a:endParaRPr lang="zh-CN" altLang="en-US"/>
          </a:p>
          <a:p>
            <a:pPr algn="l"/>
            <a:r>
              <a:rPr lang="zh-CN" altLang="en-US"/>
              <a:t>还是傻傻的去改</a:t>
            </a:r>
            <a:r>
              <a:rPr lang="en-US" altLang="zh-CN"/>
              <a:t>option</a:t>
            </a:r>
            <a:r>
              <a:rPr lang="zh-CN" altLang="en-US"/>
              <a:t>里的值，然后发现没有效果，开始怀疑</a:t>
            </a:r>
            <a:endParaRPr lang="zh-CN" altLang="en-US"/>
          </a:p>
          <a:p>
            <a:pPr algn="l"/>
            <a:r>
              <a:rPr lang="en-US" altLang="zh-CN"/>
              <a:t>cmake</a:t>
            </a:r>
            <a:r>
              <a:rPr lang="zh-CN" altLang="en-US"/>
              <a:t>是不是出</a:t>
            </a:r>
            <a:r>
              <a:rPr lang="en-US" altLang="zh-CN"/>
              <a:t>bug</a:t>
            </a:r>
            <a:r>
              <a:rPr lang="zh-CN" altLang="en-US"/>
              <a:t>了，其实是官方宣传力度不够。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一个</a:t>
            </a:r>
            <a:r>
              <a:rPr lang="en-US" altLang="zh-CN"/>
              <a:t> .cpp </a:t>
            </a:r>
            <a:r>
              <a:rPr lang="zh-CN" altLang="en-US"/>
              <a:t>源文件用于测试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8240" y="3083560"/>
            <a:ext cx="441388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或者不要</a:t>
            </a:r>
            <a:r>
              <a:rPr lang="en-US" altLang="zh-CN"/>
              <a:t>option</a:t>
            </a:r>
            <a:r>
              <a:rPr lang="zh-CN" altLang="en-US"/>
              <a:t>了，直接用</a:t>
            </a:r>
            <a:r>
              <a:rPr lang="en-US" altLang="zh-CN"/>
              <a:t>set</a:t>
            </a:r>
            <a:r>
              <a:rPr lang="zh-CN" altLang="en-US"/>
              <a:t>加个</a:t>
            </a:r>
            <a:r>
              <a:rPr lang="en-US" altLang="zh-CN"/>
              <a:t>FORCE</a:t>
            </a:r>
            <a:r>
              <a:rPr lang="zh-CN" altLang="en-US"/>
              <a:t>即可始终强制更新缓存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6140" y="2710180"/>
            <a:ext cx="10077450" cy="258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58440" y="1788160"/>
            <a:ext cx="701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当然最方便的还是删</a:t>
            </a:r>
            <a:r>
              <a:rPr lang="en-US" altLang="zh-CN"/>
              <a:t>build</a:t>
            </a:r>
            <a:r>
              <a:rPr lang="zh-CN" altLang="en-US"/>
              <a:t>大法，或者删</a:t>
            </a:r>
            <a:r>
              <a:rPr lang="en-US" altLang="zh-CN"/>
              <a:t>build/CMakeCache.txt</a:t>
            </a:r>
            <a:r>
              <a:rPr lang="zh-CN" altLang="en-US"/>
              <a:t>大法。</a:t>
            </a:r>
            <a:endParaRPr lang="zh-CN" altLang="en-US"/>
          </a:p>
          <a:p>
            <a:r>
              <a:rPr lang="zh-CN" altLang="en-US"/>
              <a:t>删</a:t>
            </a:r>
            <a:r>
              <a:rPr lang="en-US" altLang="zh-CN"/>
              <a:t>build</a:t>
            </a:r>
            <a:r>
              <a:rPr lang="zh-CN" altLang="en-US"/>
              <a:t>大法总能把缓存变量强制初始化为</a:t>
            </a:r>
            <a:r>
              <a:rPr lang="en-US" altLang="zh-CN"/>
              <a:t>CMakeLists.txt</a:t>
            </a:r>
            <a:r>
              <a:rPr lang="zh-CN" altLang="en-US"/>
              <a:t>里的值。</a:t>
            </a:r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绕开缓存的方法：使用普通变量，但仅当没有定义时设定为默认值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2715260"/>
            <a:ext cx="6419850" cy="2571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9310" y="1696720"/>
            <a:ext cx="7612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一般来说</a:t>
            </a:r>
            <a:r>
              <a:rPr lang="en-US" altLang="zh-CN"/>
              <a:t>CMake</a:t>
            </a:r>
            <a:r>
              <a:rPr lang="zh-CN" altLang="en-US"/>
              <a:t>自带的变量（如</a:t>
            </a:r>
            <a:r>
              <a:rPr lang="en-US" altLang="zh-CN"/>
              <a:t>CMAKE_BUILD_TYPE</a:t>
            </a:r>
            <a:r>
              <a:rPr lang="zh-CN" altLang="en-US"/>
              <a:t>）都会这样设置。</a:t>
            </a:r>
            <a:endParaRPr lang="zh-CN" altLang="en-US"/>
          </a:p>
          <a:p>
            <a:r>
              <a:rPr lang="zh-CN" altLang="en-US"/>
              <a:t>这样项目的使用者还是可以用</a:t>
            </a:r>
            <a:r>
              <a:rPr lang="en-US" altLang="zh-CN"/>
              <a:t>-D</a:t>
            </a:r>
            <a:r>
              <a:rPr lang="zh-CN" altLang="en-US"/>
              <a:t>来指定参数，不过会在</a:t>
            </a:r>
            <a:r>
              <a:rPr lang="en-US" altLang="zh-CN"/>
              <a:t>ccmake</a:t>
            </a:r>
            <a:r>
              <a:rPr lang="zh-CN" altLang="en-US"/>
              <a:t>里看不到。</a:t>
            </a:r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章：跨平台与编译器</a:t>
            </a:r>
            <a:endParaRPr lang="zh-CN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在</a:t>
            </a:r>
            <a:r>
              <a:rPr lang="en-US" altLang="zh-CN"/>
              <a:t> CMake </a:t>
            </a:r>
            <a:r>
              <a:rPr lang="zh-CN" altLang="en-US"/>
              <a:t>中给</a:t>
            </a:r>
            <a:r>
              <a:rPr lang="en-US" altLang="zh-CN"/>
              <a:t> .cpp </a:t>
            </a:r>
            <a:r>
              <a:rPr lang="zh-CN"/>
              <a:t>定义一个宏</a:t>
            </a:r>
            <a:endParaRPr lang="zh-C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155" y="6078855"/>
            <a:ext cx="2981325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689100"/>
            <a:ext cx="6076950" cy="24574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2775" y="4483100"/>
            <a:ext cx="58864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根据不同的操作系统，把宏定义成不同的值</a:t>
            </a:r>
            <a:endParaRPr lang="zh-CN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150" y="4338320"/>
            <a:ext cx="7124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428750"/>
            <a:ext cx="4657725" cy="246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还提供了</a:t>
            </a:r>
            <a:r>
              <a:rPr lang="zh-CN"/>
              <a:t>一些简写变量：</a:t>
            </a:r>
            <a:r>
              <a:rPr lang="en-US" altLang="zh-CN"/>
              <a:t>WIN32, APPLE, UNIX, ANDROID, IOS </a:t>
            </a:r>
            <a:r>
              <a:rPr lang="zh-CN" altLang="en-US"/>
              <a:t>等</a:t>
            </a:r>
            <a:endParaRPr lang="zh-CN" altLang="en-US"/>
          </a:p>
        </p:txBody>
      </p:sp>
      <p:pic>
        <p:nvPicPr>
          <p:cNvPr id="9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9970" y="3077210"/>
            <a:ext cx="721042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2023110"/>
            <a:ext cx="8031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虽然名字叫</a:t>
            </a:r>
            <a:r>
              <a:rPr lang="en-US" altLang="zh-CN"/>
              <a:t> WIN32</a:t>
            </a:r>
            <a:r>
              <a:rPr lang="zh-CN" altLang="en-US"/>
              <a:t>，实际上对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和</a:t>
            </a:r>
            <a:r>
              <a:rPr lang="en-US" altLang="zh-CN"/>
              <a:t> 64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都适用</a:t>
            </a:r>
            <a:endParaRPr lang="zh-CN" altLang="en-US"/>
          </a:p>
          <a:p>
            <a:r>
              <a:rPr lang="en-US" altLang="zh-CN"/>
              <a:t>APPLE </a:t>
            </a:r>
            <a:r>
              <a:rPr lang="zh-CN" altLang="en-US"/>
              <a:t>对于所有苹果产品（</a:t>
            </a:r>
            <a:r>
              <a:rPr lang="en-US" altLang="zh-CN"/>
              <a:t>MacOS </a:t>
            </a:r>
            <a:r>
              <a:rPr lang="zh-CN" altLang="en-US"/>
              <a:t>或</a:t>
            </a:r>
            <a:r>
              <a:rPr lang="en-US" altLang="zh-CN"/>
              <a:t> iOS</a:t>
            </a:r>
            <a:r>
              <a:rPr lang="zh-CN" altLang="en-US"/>
              <a:t>）都为真</a:t>
            </a:r>
            <a:endParaRPr lang="zh-CN" altLang="en-US"/>
          </a:p>
          <a:p>
            <a:r>
              <a:rPr lang="en-US" altLang="zh-CN"/>
              <a:t>UNIX </a:t>
            </a:r>
            <a:r>
              <a:rPr lang="zh-CN" altLang="en-US"/>
              <a:t>对于所有</a:t>
            </a:r>
            <a:r>
              <a:rPr lang="en-US" altLang="zh-CN"/>
              <a:t> Unix </a:t>
            </a:r>
            <a:r>
              <a:rPr lang="zh-CN" altLang="en-US"/>
              <a:t>类系统（</a:t>
            </a:r>
            <a:r>
              <a:rPr lang="en-US" altLang="zh-CN"/>
              <a:t>FreeBSD, Linux, Android, MacOS, iOS</a:t>
            </a:r>
            <a:r>
              <a:rPr lang="zh-CN" altLang="en-US"/>
              <a:t>）都为真</a:t>
            </a:r>
            <a:endParaRPr lang="en-US" altLang="zh-CN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使用生成器表达式，简化成一条指令</a:t>
            </a:r>
            <a:endParaRPr lang="zh-CN"/>
          </a:p>
        </p:txBody>
      </p:sp>
      <p:pic>
        <p:nvPicPr>
          <p:cNvPr id="8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8450" y="3287395"/>
            <a:ext cx="6132830" cy="14274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34640" y="1975485"/>
            <a:ext cx="6522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语法：</a:t>
            </a:r>
            <a:r>
              <a:rPr lang="en-US" altLang="zh-CN"/>
              <a:t>$&lt;$&lt;</a:t>
            </a:r>
            <a:r>
              <a:rPr lang="zh-CN" altLang="en-US"/>
              <a:t>类型</a:t>
            </a:r>
            <a:r>
              <a:rPr lang="en-US" altLang="zh-CN"/>
              <a:t>:</a:t>
            </a:r>
            <a:r>
              <a:rPr lang="zh-CN" altLang="en-US"/>
              <a:t>值</a:t>
            </a:r>
            <a:r>
              <a:rPr lang="en-US" altLang="zh-CN"/>
              <a:t>&gt;:</a:t>
            </a:r>
            <a:r>
              <a:rPr lang="zh-CN" altLang="en-US"/>
              <a:t>为真时的表达式</a:t>
            </a:r>
            <a:r>
              <a:rPr lang="en-US" altLang="zh-CN"/>
              <a:t>&gt;</a:t>
            </a:r>
            <a:endParaRPr lang="en-US" altLang="zh-CN"/>
          </a:p>
          <a:p>
            <a:pPr algn="l"/>
            <a:r>
              <a:rPr lang="zh-CN" altLang="en-US"/>
              <a:t>比如</a:t>
            </a:r>
            <a:r>
              <a:rPr lang="en-US" altLang="zh-CN"/>
              <a:t> $&lt;$&lt;PLATFORM_ID:Windows&gt;:MY_NAME=”Bill Gates”&gt;</a:t>
            </a:r>
            <a:endParaRPr lang="en-US" altLang="zh-CN"/>
          </a:p>
          <a:p>
            <a:pPr algn="l"/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平台上会变为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MY_NAME=”Bill Gates”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其他平台上则表现为空字符串</a:t>
            </a:r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生成器表达式：如需多个平台可以用逗号分割</a:t>
            </a:r>
            <a:endParaRPr lang="zh-CN"/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670" y="6443980"/>
            <a:ext cx="1809750" cy="2667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760" y="3413125"/>
            <a:ext cx="701484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判断当前用的是哪一款</a:t>
            </a:r>
            <a:r>
              <a:rPr lang="en-US" altLang="zh-CN"/>
              <a:t> C++ </a:t>
            </a:r>
            <a:r>
              <a:rPr lang="zh-CN"/>
              <a:t>编译器</a:t>
            </a:r>
            <a:endParaRPr 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8290" y="2877185"/>
            <a:ext cx="6153150" cy="224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85" y="6249035"/>
            <a:ext cx="1383030" cy="307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也可以用生成器表达式判断编译器</a:t>
            </a:r>
            <a:endParaRPr lang="zh-CN"/>
          </a:p>
        </p:txBody>
      </p:sp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4130" y="3461385"/>
            <a:ext cx="6682105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6296025"/>
            <a:ext cx="2313940" cy="2959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中</a:t>
            </a:r>
            <a:r>
              <a:rPr lang="zh-CN"/>
              <a:t>添加一个可执行文件作为构建目标</a:t>
            </a:r>
            <a:endParaRPr 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2160" y="3639820"/>
            <a:ext cx="5185410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生成器表达式也可以做复杂的逻辑判断</a:t>
            </a:r>
            <a:endParaRPr 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180" y="6275070"/>
            <a:ext cx="2639695" cy="3378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35" y="3614420"/>
            <a:ext cx="10590530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还提供了一些简写</a:t>
            </a:r>
            <a:r>
              <a:rPr lang="zh-CN">
                <a:sym typeface="+mn-ea"/>
              </a:rPr>
              <a:t>变量</a:t>
            </a:r>
            <a:r>
              <a:rPr lang="zh-CN" altLang="en-US"/>
              <a:t>：</a:t>
            </a:r>
            <a:r>
              <a:rPr lang="en-US" altLang="zh-CN"/>
              <a:t>MSVC, CMAKE_COMPILER_IS_GNUCC</a:t>
            </a:r>
            <a:endParaRPr lang="en-US" altLang="zh-CN"/>
          </a:p>
        </p:txBody>
      </p:sp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8070" y="3134360"/>
            <a:ext cx="71342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40" y="6252210"/>
            <a:ext cx="1776730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CMAKE_CXX_COMPILER_ID </a:t>
            </a:r>
            <a:r>
              <a:rPr lang="zh-CN" altLang="en-US"/>
              <a:t>直接作为字符串变量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6610" y="6350635"/>
            <a:ext cx="2938145" cy="2882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" y="4031615"/>
            <a:ext cx="12072620" cy="389255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从命令行参数指定编译器</a:t>
            </a: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2000250"/>
            <a:ext cx="9653270" cy="528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也可以通过环境变量</a:t>
            </a:r>
            <a:r>
              <a:rPr lang="en-US" altLang="zh-CN"/>
              <a:t> CXX </a:t>
            </a:r>
            <a:r>
              <a:rPr lang="zh-CN" altLang="en-US"/>
              <a:t>指定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35" y="1925320"/>
            <a:ext cx="6933565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CMAKE_GENERATOR </a:t>
            </a:r>
            <a:r>
              <a:rPr lang="zh-CN" altLang="en-US"/>
              <a:t>也可以了解一下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2910" y="2191385"/>
            <a:ext cx="8425815" cy="1207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85" y="4057015"/>
            <a:ext cx="4914265" cy="121793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小彭老师使用的</a:t>
            </a:r>
            <a:r>
              <a:rPr lang="en-US" altLang="zh-CN"/>
              <a:t> vimrc </a:t>
            </a:r>
            <a:r>
              <a:rPr lang="zh-CN" altLang="en-US"/>
              <a:t>分享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9140" y="3081655"/>
            <a:ext cx="779145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章：分支与控制流</a:t>
            </a:r>
            <a:endParaRPr lang="en-US" altLang="zh-CN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BOOL </a:t>
            </a:r>
            <a:r>
              <a:rPr lang="zh-CN" altLang="en-US"/>
              <a:t>类型的值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通常来说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类型的变量只有</a:t>
            </a:r>
            <a:r>
              <a:rPr lang="en-US" altLang="zh-CN">
                <a:sym typeface="+mn-ea"/>
              </a:rPr>
              <a:t> ON/OFF </a:t>
            </a:r>
            <a:r>
              <a:rPr lang="zh-CN" altLang="en-US">
                <a:sym typeface="+mn-ea"/>
              </a:rPr>
              <a:t>两种取值。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但是由于历史原因，</a:t>
            </a:r>
            <a:r>
              <a:rPr lang="en-US" altLang="zh-CN">
                <a:sym typeface="+mn-ea"/>
              </a:rPr>
              <a:t>TRUE/FALSE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YES/NO </a:t>
            </a:r>
            <a:r>
              <a:rPr lang="zh-CN" altLang="en-US">
                <a:sym typeface="+mn-ea"/>
              </a:rPr>
              <a:t>也可以表示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类型。</a:t>
            </a:r>
            <a:endParaRPr lang="zh-CN" altLang="en-US">
              <a:sym typeface="+mn-ea"/>
            </a:endParaRPr>
          </a:p>
          <a:p>
            <a:r>
              <a:rPr lang="zh-CN" altLang="en-US"/>
              <a:t>个人建议同学们始终使用</a:t>
            </a:r>
            <a:r>
              <a:rPr lang="en-US" altLang="zh-CN"/>
              <a:t> ON/OFF </a:t>
            </a:r>
            <a:r>
              <a:rPr lang="zh-CN" altLang="en-US"/>
              <a:t>避免混淆。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当然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ON/NO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好像也挺顺口的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x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https://stackoverflow.com/questions/41079291/cmake-use-of-true-false-or-on-off-or-yes-no-in-generator-expressions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https://cmake.org/cmake/help/v3.7/command/if.html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章：变量与作用域进阶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zh-CN" altLang="en-US"/>
              <a:t>先创建目标，稍后再添加源文件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1655" y="3542030"/>
            <a:ext cx="56470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章：库的传播规则</a:t>
            </a:r>
            <a:endParaRPr lang="zh-CN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章：配置头文件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如果有多个源文件呢？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47165" y="3286760"/>
            <a:ext cx="3581400" cy="1428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4130" y="3777615"/>
            <a:ext cx="441007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2176145"/>
            <a:ext cx="34004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逐个添加即可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1520" y="3620135"/>
            <a:ext cx="5267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使用变量来存储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8865" y="3511550"/>
            <a:ext cx="4572635" cy="9791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建议把头文件也加上，这样在</a:t>
            </a:r>
            <a:r>
              <a:rPr lang="en-US" altLang="zh-CN"/>
              <a:t> VS </a:t>
            </a:r>
            <a:r>
              <a:rPr lang="zh-CN" altLang="en-US"/>
              <a:t>里可以出现在“</a:t>
            </a:r>
            <a:r>
              <a:rPr lang="en-US" altLang="zh-CN"/>
              <a:t>Header</a:t>
            </a:r>
            <a:r>
              <a:rPr lang="en-US" altLang="zh-CN"/>
              <a:t> Files</a:t>
            </a:r>
            <a:r>
              <a:rPr lang="zh-CN" altLang="en-US"/>
              <a:t>”一栏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03295" y="3497580"/>
            <a:ext cx="480377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GLOB </a:t>
            </a:r>
            <a:r>
              <a:rPr lang="zh-CN" altLang="en-US"/>
              <a:t>自动查找当前目录下指定扩展名的文件，实现批量添加源文件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62045" y="3502660"/>
            <a:ext cx="448564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3.x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2.x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通过互联网和学校课程，许多人认识的</a:t>
            </a:r>
            <a:r>
              <a:rPr lang="en-US" altLang="zh-CN"/>
              <a:t> CMake </a:t>
            </a:r>
            <a:r>
              <a:rPr lang="zh-CN" altLang="en-US"/>
              <a:t>都是古代</a:t>
            </a:r>
            <a:r>
              <a:rPr lang="en-US" altLang="zh-CN"/>
              <a:t> CMake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和古代</a:t>
            </a:r>
            <a:r>
              <a:rPr lang="en-US" altLang="zh-CN"/>
              <a:t> CMake </a:t>
            </a:r>
            <a:r>
              <a:rPr lang="zh-CN" altLang="en-US"/>
              <a:t>相比，使用更方便，功能更强大。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7895" y="2233930"/>
            <a:ext cx="4600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启用</a:t>
            </a:r>
            <a:r>
              <a:rPr lang="en-US" altLang="zh-CN"/>
              <a:t> CONFIGURE_DEPENDS </a:t>
            </a:r>
            <a:r>
              <a:rPr lang="zh-CN" altLang="en-US"/>
              <a:t>选项，当添加新文件时，自动更新变量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7385" y="3491865"/>
            <a:ext cx="5396230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如果源码放在子文件夹里怎么办？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7520" y="1803400"/>
            <a:ext cx="2924175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695" y="4172585"/>
            <a:ext cx="2711450" cy="192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4390390"/>
            <a:ext cx="2503170" cy="1422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38320" y="5111115"/>
            <a:ext cx="2660015" cy="21590"/>
          </a:xfrm>
          <a:prstGeom prst="straightConnector1">
            <a:avLst/>
          </a:prstGeom>
          <a:ln w="444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必须把路径名和后缀名的排列组合全部写出来吗？感觉好麻烦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290" y="3502025"/>
            <a:ext cx="7678420" cy="99758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6355715" y="4210685"/>
            <a:ext cx="330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大可不必！用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aux_source_directory</a:t>
            </a:r>
            <a:r>
              <a:rPr lang="zh-CN" altLang="en-US"/>
              <a:t>，自动搜集需要的文件后缀名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3145" y="3383280"/>
            <a:ext cx="4663440" cy="1235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</a:t>
            </a:r>
            <a:r>
              <a:rPr lang="en-US" altLang="zh-CN"/>
              <a:t>GLOB_RECURSE </a:t>
            </a:r>
            <a:r>
              <a:rPr lang="zh-CN" altLang="en-US"/>
              <a:t>了解一下！能自动包含所有子文件夹下的文件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2420" y="3510280"/>
            <a:ext cx="61055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729595" cy="1325880"/>
          </a:xfrm>
        </p:spPr>
        <p:txBody>
          <a:bodyPr/>
          <a:p>
            <a:r>
              <a:rPr lang="en-US" altLang="zh-CN"/>
              <a:t>GLOB_RECURSE </a:t>
            </a:r>
            <a:r>
              <a:rPr lang="zh-CN" altLang="en-US"/>
              <a:t>的问题：会把</a:t>
            </a:r>
            <a:r>
              <a:rPr lang="en-US" altLang="zh-CN"/>
              <a:t> build </a:t>
            </a:r>
            <a:r>
              <a:rPr lang="zh-CN" altLang="en-US"/>
              <a:t>目录里生成的临时</a:t>
            </a:r>
            <a:r>
              <a:rPr lang="en-US" altLang="zh-CN"/>
              <a:t> .cpp </a:t>
            </a:r>
            <a:r>
              <a:rPr lang="zh-CN" altLang="en-US"/>
              <a:t>文件也加进来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95" y="3326130"/>
            <a:ext cx="12169140" cy="1584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6350" y="1767840"/>
            <a:ext cx="759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解决方案：要么把源码统一放到</a:t>
            </a:r>
            <a:r>
              <a:rPr lang="en-US" altLang="zh-CN"/>
              <a:t> src </a:t>
            </a:r>
            <a:r>
              <a:rPr lang="zh-CN" altLang="en-US"/>
              <a:t>目录下，要么要求使用者不要把</a:t>
            </a:r>
            <a:r>
              <a:rPr lang="en-US" altLang="zh-CN"/>
              <a:t> build </a:t>
            </a:r>
            <a:r>
              <a:rPr lang="zh-CN" altLang="en-US"/>
              <a:t>放到和源码同一个目录里，我个人的建议是</a:t>
            </a:r>
            <a:r>
              <a:rPr lang="zh-CN" altLang="en-US">
                <a:sym typeface="+mn-ea"/>
              </a:rPr>
              <a:t>把源码放到</a:t>
            </a:r>
            <a:r>
              <a:rPr lang="en-US" altLang="zh-CN">
                <a:sym typeface="+mn-ea"/>
              </a:rPr>
              <a:t> src </a:t>
            </a:r>
            <a:r>
              <a:rPr lang="zh-CN" altLang="en-US">
                <a:sym typeface="+mn-ea"/>
              </a:rPr>
              <a:t>目录下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章：推荐的目录组织格式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章：项目配置变量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CMAKE_BUILD_TYPE </a:t>
            </a:r>
            <a:r>
              <a:rPr lang="zh-CN" altLang="en-US"/>
              <a:t>构建的类型，调试模式还是发布模式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CMAKE_BUILD_TYPE </a:t>
            </a:r>
            <a:r>
              <a:rPr lang="zh-CN" altLang="en-US"/>
              <a:t>是</a:t>
            </a:r>
            <a:r>
              <a:rPr lang="en-US" altLang="zh-CN"/>
              <a:t> CMake </a:t>
            </a:r>
            <a:r>
              <a:rPr lang="zh-CN" altLang="en-US"/>
              <a:t>中一个特殊的变量，用于控制构建类型，他的值可以是：</a:t>
            </a:r>
            <a:endParaRPr lang="zh-CN" altLang="en-US"/>
          </a:p>
          <a:p>
            <a:r>
              <a:rPr lang="en-US" altLang="zh-CN"/>
              <a:t>Debug </a:t>
            </a:r>
            <a:r>
              <a:rPr lang="zh-CN" altLang="en-US"/>
              <a:t>调试模式，完全不优化，生成调试信息，方便调试程序</a:t>
            </a:r>
            <a:endParaRPr lang="zh-CN" altLang="en-US"/>
          </a:p>
          <a:p>
            <a:r>
              <a:rPr lang="en-US" altLang="zh-CN"/>
              <a:t>Release </a:t>
            </a:r>
            <a:r>
              <a:rPr lang="zh-CN" altLang="en-US"/>
              <a:t>发布模式，优化程度最高，性能最佳，但是编译比</a:t>
            </a:r>
            <a:r>
              <a:rPr lang="en-US" altLang="zh-CN"/>
              <a:t> Debug </a:t>
            </a:r>
            <a:r>
              <a:rPr lang="zh-CN" altLang="en-US"/>
              <a:t>慢</a:t>
            </a:r>
            <a:endParaRPr lang="zh-CN" altLang="en-US"/>
          </a:p>
          <a:p>
            <a:r>
              <a:rPr lang="en-US" altLang="zh-CN"/>
              <a:t>MinSizeRel </a:t>
            </a:r>
            <a:r>
              <a:rPr lang="zh-CN" altLang="en-US"/>
              <a:t>最小体积发布，生成的文件比</a:t>
            </a:r>
            <a:r>
              <a:rPr lang="en-US" altLang="zh-CN"/>
              <a:t> Release </a:t>
            </a:r>
            <a:r>
              <a:rPr lang="zh-CN" altLang="en-US"/>
              <a:t>更小，不完全优化，减少二进制体积</a:t>
            </a:r>
            <a:endParaRPr lang="zh-CN" altLang="en-US"/>
          </a:p>
          <a:p>
            <a:r>
              <a:rPr lang="en-US" altLang="zh-CN"/>
              <a:t>RelWithDebInfo </a:t>
            </a:r>
            <a:r>
              <a:rPr lang="zh-CN" altLang="en-US"/>
              <a:t>带调试信息发布，生成的文件比</a:t>
            </a:r>
            <a:r>
              <a:rPr lang="en-US" altLang="zh-CN"/>
              <a:t> Release </a:t>
            </a:r>
            <a:r>
              <a:rPr lang="zh-CN" altLang="en-US"/>
              <a:t>更大，因为带有调试的符号信息</a:t>
            </a:r>
            <a:endParaRPr lang="zh-CN" altLang="en-US"/>
          </a:p>
          <a:p>
            <a:r>
              <a:rPr lang="zh-CN" altLang="en-US"/>
              <a:t>默认情况下</a:t>
            </a:r>
            <a:r>
              <a:rPr lang="en-US" altLang="zh-CN"/>
              <a:t> CMAKE_BUILD_TYPE </a:t>
            </a:r>
            <a:r>
              <a:rPr lang="zh-CN" altLang="en-US"/>
              <a:t>为空字符串，这时相当于</a:t>
            </a:r>
            <a:r>
              <a:rPr lang="en-US" altLang="zh-CN"/>
              <a:t> Debug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75" y="4373880"/>
            <a:ext cx="5430520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各种构建模式在编译器选项</a:t>
            </a:r>
            <a:r>
              <a:rPr lang="zh-CN" altLang="en-US"/>
              <a:t>上的区别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在Release模式下，追求的是程序的最佳性能表现，在此情况下，编译器会对程序做最大的代码优化以达到最快运行速度。另一方面，由于代码优化后不与源代码一致，此模式下一般会丢失大量的调试信息。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. Debug: `-O0 -g`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. Release: `-O3 -DNDEBUG`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. MinSizeRel: `-Os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4</a:t>
            </a:r>
            <a:r>
              <a:rPr>
                <a:sym typeface="+mn-ea"/>
              </a:rPr>
              <a:t>. RelWithDebInfo: `-O2 -g -DNDEBUG`</a:t>
            </a:r>
            <a:endParaRPr>
              <a:sym typeface="+mn-ea"/>
            </a:endParaRPr>
          </a:p>
          <a:p>
            <a:r>
              <a:rPr lang="zh-CN" altLang="en-US"/>
              <a:t>此外，注意定义了</a:t>
            </a:r>
            <a:r>
              <a:rPr lang="en-US" altLang="zh-CN"/>
              <a:t> </a:t>
            </a:r>
            <a:r>
              <a:rPr lang="en-US"/>
              <a:t>NDEBUG </a:t>
            </a:r>
            <a:r>
              <a:rPr lang="zh-CN" altLang="en-US"/>
              <a:t>宏会使</a:t>
            </a:r>
            <a:r>
              <a:rPr lang="en-US" altLang="zh-CN"/>
              <a:t> assert </a:t>
            </a:r>
            <a:r>
              <a:rPr lang="zh-CN" altLang="en-US"/>
              <a:t>被去除掉。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27300" y="4853940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2500" y="56769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952500" y="273431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7300" y="1103630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74875" y="1510030"/>
            <a:ext cx="746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如何让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在用户没有指定的时候为</a:t>
            </a:r>
            <a:r>
              <a:rPr lang="en-US" altLang="zh-CN">
                <a:sym typeface="+mn-ea"/>
              </a:rPr>
              <a:t> Release</a:t>
            </a:r>
            <a:r>
              <a:rPr lang="zh-CN" altLang="en-US">
                <a:sym typeface="+mn-ea"/>
              </a:rPr>
              <a:t>，指定的时候保持用户指定的值不变呢。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就是说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是一个空字符串。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因此这里通过</a:t>
            </a:r>
            <a:r>
              <a:rPr lang="en-US" altLang="zh-CN">
                <a:sym typeface="+mn-ea"/>
              </a:rPr>
              <a:t> if (NOT CMAKE_BUILD_TYPE) </a:t>
            </a:r>
            <a:r>
              <a:rPr lang="zh-CN" altLang="en-US">
                <a:sym typeface="+mn-ea"/>
              </a:rPr>
              <a:t>判断是否为空，如果空则自动设为</a:t>
            </a:r>
            <a:r>
              <a:rPr lang="en-US" altLang="zh-CN">
                <a:sym typeface="+mn-ea"/>
              </a:rPr>
              <a:t> Release </a:t>
            </a:r>
            <a:r>
              <a:rPr lang="zh-CN" altLang="en-US">
                <a:sym typeface="+mn-ea"/>
              </a:rPr>
              <a:t>模式。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大多数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的开头都会有这样三行，为的是让默认的构建类型为发布模式（高度优化）而不是默认的调试模式（不会优化）。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我们稍后会详细捋一遍类似于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CMAKE_BUILD_TYPE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这样的东西。绝大多数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开头都会有的部分，可以说是“标准模板”了。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2815" y="4184650"/>
            <a:ext cx="486600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7350" y="2381250"/>
            <a:ext cx="8496300" cy="2933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69440" y="1410335"/>
            <a:ext cx="7942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这里初始化了一个名称为</a:t>
            </a:r>
            <a:r>
              <a:rPr lang="en-US" altLang="zh-CN"/>
              <a:t> hellocmake </a:t>
            </a:r>
            <a:r>
              <a:rPr lang="zh-CN" altLang="en-US"/>
              <a:t>的项目，为什么需要项目名？</a:t>
            </a:r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 MSVC</a:t>
            </a:r>
            <a:r>
              <a:rPr lang="zh-CN" altLang="en-US"/>
              <a:t>，他会在</a:t>
            </a:r>
            <a:r>
              <a:rPr lang="en-US" altLang="zh-CN"/>
              <a:t> build </a:t>
            </a:r>
            <a:r>
              <a:rPr lang="zh-CN" altLang="en-US"/>
              <a:t>里生成</a:t>
            </a:r>
            <a:r>
              <a:rPr lang="en-US" altLang="zh-CN"/>
              <a:t> hellocmake.sln </a:t>
            </a:r>
            <a:r>
              <a:rPr lang="zh-CN" altLang="en-US"/>
              <a:t>作为“</a:t>
            </a:r>
            <a:r>
              <a:rPr lang="en-US" altLang="zh-CN"/>
              <a:t>IDE </a:t>
            </a:r>
            <a:r>
              <a:rPr lang="zh-CN" altLang="en-US"/>
              <a:t>眼中的项目”。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869440" y="5671820"/>
            <a:ext cx="9189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CMAKE_CURRENT_SOURCE_DIR </a:t>
            </a:r>
            <a:r>
              <a:rPr lang="zh-CN" altLang="en-US"/>
              <a:t>表示当前源码目录的位置，例如</a:t>
            </a:r>
            <a:r>
              <a:rPr lang="en-US" altLang="zh-CN"/>
              <a:t> ~/hellocmake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en-US">
                <a:sym typeface="+mn-ea"/>
              </a:rPr>
              <a:t>CMAKE_CURRENT_BINARY_DIR </a:t>
            </a:r>
            <a:r>
              <a:rPr lang="zh-CN" altLang="en-US">
                <a:sym typeface="+mn-ea"/>
              </a:rPr>
              <a:t>表示当前输出目录的位置，例如</a:t>
            </a:r>
            <a:r>
              <a:rPr lang="en-US" altLang="zh-CN">
                <a:sym typeface="+mn-ea"/>
              </a:rPr>
              <a:t> ~/hellocmake/build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265" y="1540510"/>
            <a:ext cx="756920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和子模块的关系：</a:t>
            </a:r>
            <a:r>
              <a:rPr lang="en-US" altLang="zh-CN"/>
              <a:t>PROJECT_x_DIR </a:t>
            </a:r>
            <a:r>
              <a:rPr lang="zh-CN" altLang="en-US"/>
              <a:t>和</a:t>
            </a:r>
            <a:r>
              <a:rPr lang="en-US" altLang="zh-CN"/>
              <a:t> CMAKE_CURRENT_x_DIR </a:t>
            </a:r>
            <a:r>
              <a:rPr lang="zh-CN" altLang="en-US"/>
              <a:t>的区别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145" y="2660015"/>
            <a:ext cx="9987915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04315" y="1223010"/>
            <a:ext cx="91827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>
                <a:sym typeface="+mn-ea"/>
              </a:rPr>
              <a:t>PROJECT_SOURCE_DIR </a:t>
            </a:r>
            <a:r>
              <a:rPr lang="zh-CN" altLang="en-US">
                <a:sym typeface="+mn-ea"/>
              </a:rPr>
              <a:t>表示最近一次调用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所在的源码目录。</a:t>
            </a:r>
            <a:endParaRPr lang="zh-CN" altLang="en-US">
              <a:sym typeface="+mn-ea"/>
            </a:endParaRPr>
          </a:p>
          <a:p>
            <a:pPr algn="l"/>
            <a:r>
              <a:rPr lang="en-US"/>
              <a:t>CMAKE_CURRENT_SOURCE_DIR </a:t>
            </a:r>
            <a:r>
              <a:rPr lang="zh-CN" altLang="en-US"/>
              <a:t>表示当前</a:t>
            </a:r>
            <a:r>
              <a:rPr lang="en-US" altLang="zh-CN"/>
              <a:t> CMakeLists.txt </a:t>
            </a:r>
            <a:r>
              <a:rPr lang="zh-CN" altLang="en-US"/>
              <a:t>所在的源码目录。</a:t>
            </a:r>
            <a:endParaRPr lang="zh-CN" altLang="en-US"/>
          </a:p>
          <a:p>
            <a:pPr algn="l"/>
            <a:r>
              <a:rPr lang="en-US" altLang="zh-CN"/>
              <a:t>CMAKE_SOURCE_DIR </a:t>
            </a:r>
            <a:r>
              <a:rPr lang="zh-CN" altLang="en-US"/>
              <a:t>表示最为外层</a:t>
            </a:r>
            <a:r>
              <a:rPr lang="en-US" altLang="zh-CN"/>
              <a:t> CMakeLists.txt </a:t>
            </a:r>
            <a:r>
              <a:rPr lang="zh-CN" altLang="en-US"/>
              <a:t>的源码</a:t>
            </a:r>
            <a:r>
              <a:rPr lang="zh-CN" altLang="en-US">
                <a:sym typeface="+mn-ea"/>
              </a:rPr>
              <a:t>根</a:t>
            </a:r>
            <a:r>
              <a:rPr lang="zh-CN" altLang="en-US"/>
              <a:t>目录。</a:t>
            </a:r>
            <a:endParaRPr lang="zh-CN" altLang="en-US"/>
          </a:p>
          <a:p>
            <a:pPr algn="l"/>
            <a:r>
              <a:rPr lang="zh-CN" altLang="en-US"/>
              <a:t>利用</a:t>
            </a:r>
            <a:r>
              <a:rPr lang="en-US" altLang="zh-CN"/>
              <a:t> PROJECT_SOURCE_DIR </a:t>
            </a:r>
            <a:r>
              <a:rPr lang="zh-CN" altLang="en-US"/>
              <a:t>可以实现从子模块里直接获得项目最外层目录的路径。</a:t>
            </a:r>
            <a:endParaRPr lang="zh-CN" altLang="en-US"/>
          </a:p>
          <a:p>
            <a:pPr algn="l"/>
            <a:r>
              <a:rPr lang="zh-CN" altLang="en-US"/>
              <a:t>不建议用</a:t>
            </a:r>
            <a:r>
              <a:rPr lang="en-US" altLang="zh-CN"/>
              <a:t> CMAKE_SOURCE_DIR</a:t>
            </a:r>
            <a:r>
              <a:rPr lang="zh-CN" altLang="en-US"/>
              <a:t>，那样会让你的项目无法被人作为子模块使用。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其他相关变量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PROJECT_SOURCE_DIR</a:t>
            </a:r>
            <a:r>
              <a:rPr lang="zh-CN" altLang="en-US">
                <a:sym typeface="+mn-ea"/>
              </a:rPr>
              <a:t>：当前项目源码</a:t>
            </a:r>
            <a:r>
              <a:rPr lang="zh-CN" altLang="en-US">
                <a:sym typeface="+mn-ea"/>
              </a:rPr>
              <a:t>路径</a:t>
            </a:r>
            <a:r>
              <a:rPr lang="zh-CN" altLang="en-US">
                <a:sym typeface="+mn-ea"/>
              </a:rPr>
              <a:t>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PROJECT_BINARY_DIR</a:t>
            </a:r>
            <a:r>
              <a:rPr lang="zh-CN" altLang="en-US">
                <a:sym typeface="+mn-ea"/>
              </a:rPr>
              <a:t>：当前项目输出</a:t>
            </a:r>
            <a:r>
              <a:rPr lang="zh-CN" altLang="en-US">
                <a:sym typeface="+mn-ea"/>
              </a:rPr>
              <a:t>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CMAKE_SOURCE_DIR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根项目源码路径（存放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CMAKE_BINARY_DIR</a:t>
            </a:r>
            <a:r>
              <a:rPr lang="zh-CN" altLang="en-US">
                <a:sym typeface="+mn-ea"/>
              </a:rPr>
              <a:t>：根项目输出路径（存放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PROJECT_IS_TOP_LEVEL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BOOL</a:t>
            </a:r>
            <a:r>
              <a:rPr lang="zh-CN" altLang="en-US">
                <a:sym typeface="+mn-ea"/>
              </a:rPr>
              <a:t>类型，表示当前项目是否是（最顶层的）根项目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PROJECT_NAME</a:t>
            </a:r>
            <a:r>
              <a:rPr lang="zh-CN" altLang="en-US">
                <a:sym typeface="+mn-ea"/>
              </a:rPr>
              <a:t>：当前项目名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CMAKE_PROJECT_NAME</a:t>
            </a:r>
            <a:r>
              <a:rPr lang="zh-CN" altLang="en-US">
                <a:sym typeface="+mn-ea"/>
              </a:rPr>
              <a:t>：根项目的项目名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详见：https://cmake.org/cmake/help/latest/command/project.html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子模块里也可以用</a:t>
            </a:r>
            <a:r>
              <a:rPr lang="en-US" altLang="zh-CN"/>
              <a:t> project </a:t>
            </a:r>
            <a:r>
              <a:rPr lang="zh-CN" altLang="en-US"/>
              <a:t>命令，将当前目录作为一个独立的子项目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8370" y="2409825"/>
            <a:ext cx="10334625" cy="3448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1095" y="1215390"/>
            <a:ext cx="803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这样一来</a:t>
            </a:r>
            <a:r>
              <a:rPr lang="en-US" altLang="zh-CN"/>
              <a:t> PROJECT_SOURCE_DIR </a:t>
            </a:r>
            <a:r>
              <a:rPr lang="zh-CN" altLang="en-US"/>
              <a:t>就会是子模块的源码目录而不是外层了。</a:t>
            </a:r>
            <a:endParaRPr lang="zh-CN" altLang="en-US"/>
          </a:p>
          <a:p>
            <a:r>
              <a:rPr lang="zh-CN" altLang="en-US"/>
              <a:t>这时候</a:t>
            </a:r>
            <a:r>
              <a:rPr lang="en-US" altLang="zh-CN"/>
              <a:t> CMake </a:t>
            </a:r>
            <a:r>
              <a:rPr lang="zh-CN" altLang="en-US"/>
              <a:t>会认为这个子模块是个独立的项目，会额外做一些初始化。</a:t>
            </a:r>
            <a:endParaRPr lang="zh-CN" altLang="en-US"/>
          </a:p>
          <a:p>
            <a:r>
              <a:rPr lang="zh-CN" altLang="en-US"/>
              <a:t>他的构建目录</a:t>
            </a:r>
            <a:r>
              <a:rPr lang="en-US" altLang="zh-CN"/>
              <a:t> PROJECT_BINARY_DIR </a:t>
            </a:r>
            <a:r>
              <a:rPr lang="zh-CN" altLang="en-US"/>
              <a:t>也会变成</a:t>
            </a:r>
            <a:r>
              <a:rPr lang="en-US" altLang="zh-CN"/>
              <a:t> build/&lt;</a:t>
            </a:r>
            <a:r>
              <a:rPr lang="zh-CN" altLang="en-US"/>
              <a:t>源码相对路径</a:t>
            </a:r>
            <a:r>
              <a:rPr lang="en-US" altLang="zh-CN"/>
              <a:t>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这样在</a:t>
            </a:r>
            <a:r>
              <a:rPr lang="en-US" altLang="zh-CN"/>
              <a:t> MSVC </a:t>
            </a:r>
            <a:r>
              <a:rPr lang="zh-CN" altLang="en-US"/>
              <a:t>上也会看见</a:t>
            </a:r>
            <a:r>
              <a:rPr lang="en-US" altLang="zh-CN"/>
              <a:t> build/mylib/mylib.vcxproj </a:t>
            </a:r>
            <a:r>
              <a:rPr lang="zh-CN" altLang="en-US"/>
              <a:t>的生成。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LANGUAGES</a:t>
            </a:r>
            <a:r>
              <a:rPr lang="en-US"/>
              <a:t>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44695"/>
          </a:xfrm>
        </p:spPr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LANGUAGES </a:t>
            </a:r>
            <a:r>
              <a:rPr lang="zh-CN" altLang="en-US"/>
              <a:t>使用的语言列表</a:t>
            </a:r>
            <a:r>
              <a:rPr lang="en-US" altLang="zh-CN"/>
              <a:t>...</a:t>
            </a:r>
            <a:r>
              <a:rPr lang="en-US" altLang="zh-CN"/>
              <a:t>)  </a:t>
            </a:r>
            <a:r>
              <a:rPr lang="zh-CN" altLang="en-US"/>
              <a:t>指定了该项目使用了哪些编程语言。</a:t>
            </a:r>
            <a:endParaRPr lang="zh-CN" altLang="en-US"/>
          </a:p>
          <a:p>
            <a:r>
              <a:rPr lang="zh-CN" altLang="en-US"/>
              <a:t>目前支持的语言包括：</a:t>
            </a:r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CXX</a:t>
            </a:r>
            <a:r>
              <a:rPr lang="zh-CN" altLang="en-US"/>
              <a:t>：</a:t>
            </a:r>
            <a:r>
              <a:rPr lang="en-US" altLang="zh-CN"/>
              <a:t>C++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ASM</a:t>
            </a:r>
            <a:r>
              <a:rPr lang="zh-CN" altLang="en-US"/>
              <a:t>：汇编语言</a:t>
            </a:r>
            <a:endParaRPr lang="zh-CN" altLang="en-US"/>
          </a:p>
          <a:p>
            <a:r>
              <a:rPr lang="en-US" altLang="zh-CN"/>
              <a:t>Fortran</a:t>
            </a:r>
            <a:r>
              <a:rPr lang="zh-CN" altLang="en-US"/>
              <a:t>：老年人的编程语言</a:t>
            </a:r>
            <a:endParaRPr lang="zh-CN" altLang="en-US"/>
          </a:p>
          <a:p>
            <a:r>
              <a:rPr lang="en-US" altLang="zh-CN"/>
              <a:t>CUDA</a:t>
            </a:r>
            <a:r>
              <a:rPr lang="zh-CN" altLang="en-US"/>
              <a:t>：英伟达的</a:t>
            </a:r>
            <a:r>
              <a:rPr lang="en-US" altLang="zh-CN"/>
              <a:t> CUDA</a:t>
            </a:r>
            <a:r>
              <a:rPr lang="zh-CN" altLang="en-US"/>
              <a:t>（</a:t>
            </a:r>
            <a:r>
              <a:rPr lang="en-US" altLang="zh-CN"/>
              <a:t>3.8 </a:t>
            </a:r>
            <a:r>
              <a:rPr lang="zh-CN" altLang="en-US"/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OBJCXX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Objective-C++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ISPC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一种因特尔的自动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编程语言（</a:t>
            </a:r>
            <a:r>
              <a:rPr lang="en-US" altLang="zh-CN">
                <a:sym typeface="+mn-ea"/>
              </a:rPr>
              <a:t>3.18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zh-CN" altLang="en-US"/>
              <a:t>如果不指定</a:t>
            </a:r>
            <a:r>
              <a:rPr lang="en-US" altLang="zh-CN"/>
              <a:t> LANGUAGES</a:t>
            </a:r>
            <a:r>
              <a:rPr lang="zh-CN" altLang="en-US"/>
              <a:t>，默认为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CXX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37840" y="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https://cmake.org/cmake/help/latest/command/project.html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</a:t>
            </a:r>
            <a:r>
              <a:rPr lang="en-US" altLang="zh-CN"/>
              <a:t>LANGUAGES </a:t>
            </a:r>
            <a:r>
              <a:rPr lang="zh-CN" altLang="en-US"/>
              <a:t>中没有启用</a:t>
            </a:r>
            <a:r>
              <a:rPr lang="en-US" altLang="zh-CN"/>
              <a:t> C </a:t>
            </a:r>
            <a:r>
              <a:rPr lang="zh-CN" altLang="en-US"/>
              <a:t>语言，但是却用到了</a:t>
            </a:r>
            <a:r>
              <a:rPr lang="en-US" altLang="zh-CN"/>
              <a:t> C </a:t>
            </a:r>
            <a:r>
              <a:rPr lang="zh-CN" altLang="en-US"/>
              <a:t>语言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2175" y="1647825"/>
            <a:ext cx="50196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1433195"/>
            <a:ext cx="5076825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45" y="3580130"/>
            <a:ext cx="7915275" cy="32778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解决：改成</a:t>
            </a:r>
            <a:r>
              <a:rPr lang="en-US" altLang="zh-CN"/>
              <a:t> project(</a:t>
            </a:r>
            <a:r>
              <a:rPr lang="zh-CN" altLang="en-US"/>
              <a:t>项目名</a:t>
            </a:r>
            <a:r>
              <a:rPr lang="en-US" altLang="zh-CN"/>
              <a:t> LANGUAGES C CXX) 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6520" y="2755265"/>
            <a:ext cx="9077960" cy="410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1164590"/>
            <a:ext cx="500062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也可以先设置</a:t>
            </a:r>
            <a:r>
              <a:rPr lang="en-US" altLang="zh-CN"/>
              <a:t> LANGUAGES NONE</a:t>
            </a:r>
            <a:r>
              <a:rPr lang="zh-CN" altLang="en-US"/>
              <a:t>，之后再调用</a:t>
            </a:r>
            <a:r>
              <a:rPr lang="en-US" altLang="zh-CN"/>
              <a:t> enable_language(CXX)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4870" y="3115310"/>
            <a:ext cx="500062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787525" y="2309495"/>
            <a:ext cx="916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这样可以把</a:t>
            </a:r>
            <a:r>
              <a:rPr lang="en-US" altLang="zh-CN"/>
              <a:t> enable_language </a:t>
            </a:r>
            <a:r>
              <a:rPr lang="zh-CN" altLang="en-US"/>
              <a:t>放到</a:t>
            </a:r>
            <a:r>
              <a:rPr lang="en-US" altLang="zh-CN"/>
              <a:t> if </a:t>
            </a:r>
            <a:r>
              <a:rPr lang="zh-CN" altLang="en-US"/>
              <a:t>语句里，从而只有某些选项开启才启用某语言之类的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章：命令行小技巧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是一个整数，表示要用的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比如需要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那就设为</a:t>
            </a:r>
            <a:r>
              <a:rPr lang="en-US" altLang="zh-CN">
                <a:sym typeface="+mn-ea"/>
              </a:rPr>
              <a:t> 17</a:t>
            </a:r>
            <a:r>
              <a:rPr lang="zh-CN" altLang="en-US">
                <a:sym typeface="+mn-ea"/>
              </a:rPr>
              <a:t>，需要</a:t>
            </a:r>
            <a:r>
              <a:rPr lang="en-US" altLang="zh-CN">
                <a:sym typeface="+mn-ea"/>
              </a:rPr>
              <a:t> C++23 </a:t>
            </a:r>
            <a:r>
              <a:rPr lang="zh-CN" altLang="en-US">
                <a:sym typeface="+mn-ea"/>
              </a:rPr>
              <a:t>就设为</a:t>
            </a:r>
            <a:r>
              <a:rPr lang="en-US" altLang="zh-CN">
                <a:sym typeface="+mn-ea"/>
              </a:rPr>
              <a:t> 23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CMAKE_CXX_STANDARD_REQUIRED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类型，可以为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，默认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他表示是否一定要支持你指定的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标准：如果为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检测到编译器不支持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时不报错，而是默默调低到</a:t>
            </a:r>
            <a:r>
              <a:rPr lang="en-US" altLang="zh-CN">
                <a:sym typeface="+mn-ea"/>
              </a:rPr>
              <a:t> C++14 </a:t>
            </a:r>
            <a:r>
              <a:rPr lang="zh-CN" altLang="en-US">
                <a:sym typeface="+mn-ea"/>
              </a:rPr>
              <a:t>给你用；为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则发现不支持报错，更安全。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98265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CMAKE_CXX_EXTENSIONS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。设为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表示启用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特有的一些扩展功能；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则关闭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的扩展功能，只使用标准的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要兼容其他编译器（如</a:t>
            </a:r>
            <a:r>
              <a:rPr lang="en-US" altLang="zh-CN">
                <a:sym typeface="+mn-ea"/>
              </a:rPr>
              <a:t> MSVC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ym typeface="+mn-ea"/>
              </a:rPr>
              <a:t>的项目，都会设为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防止不小心用了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才有的特性。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此外，最好是在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指令前设置</a:t>
            </a:r>
            <a:r>
              <a:rPr lang="en-US" altLang="zh-CN">
                <a:sym typeface="+mn-ea"/>
              </a:rPr>
              <a:t> CMAKE_CXX_STANDARD </a:t>
            </a:r>
            <a:r>
              <a:rPr lang="zh-CN" altLang="en-US">
                <a:sym typeface="+mn-ea"/>
              </a:rPr>
              <a:t>这一系列变量，这样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函数里对编译器进行一些检测，看看他能不能支持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的特性。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常见误区：小彭老师，我手动添加</a:t>
            </a:r>
            <a:r>
              <a:rPr lang="en-US" altLang="zh-CN">
                <a:sym typeface="+mn-ea"/>
              </a:rPr>
              <a:t> -std=c++17 </a:t>
            </a:r>
            <a:r>
              <a:rPr lang="zh-CN" altLang="en-US">
                <a:sym typeface="+mn-ea"/>
              </a:rPr>
              <a:t>行不行？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请勿直接修改</a:t>
            </a:r>
            <a:r>
              <a:rPr lang="en-US" altLang="zh-CN"/>
              <a:t> CMAKE_CXX_FLAGS </a:t>
            </a:r>
            <a:r>
              <a:rPr lang="zh-CN" altLang="en-US"/>
              <a:t>来添加</a:t>
            </a:r>
            <a:r>
              <a:rPr lang="en-US" altLang="zh-CN"/>
              <a:t> -std=c++17</a:t>
            </a:r>
            <a:r>
              <a:rPr lang="zh-CN" altLang="en-US"/>
              <a:t>（你在百度</a:t>
            </a:r>
            <a:r>
              <a:rPr lang="en-US" altLang="zh-CN"/>
              <a:t> CSDN </a:t>
            </a:r>
            <a:r>
              <a:rPr lang="zh-CN" altLang="en-US"/>
              <a:t>学到的用法）。</a:t>
            </a:r>
            <a:endParaRPr lang="zh-CN" altLang="en-US"/>
          </a:p>
          <a:p>
            <a:r>
              <a:rPr lang="zh-CN" altLang="en-US"/>
              <a:t>请使用</a:t>
            </a:r>
            <a:r>
              <a:rPr lang="en-US" altLang="zh-CN"/>
              <a:t> CMake </a:t>
            </a:r>
            <a:r>
              <a:rPr lang="zh-CN" altLang="en-US"/>
              <a:t>帮你封装好的</a:t>
            </a:r>
            <a:r>
              <a:rPr lang="en-US" altLang="zh-CN"/>
              <a:t> CMAKE_CXX_STANDARD</a:t>
            </a:r>
            <a:r>
              <a:rPr lang="zh-CN" altLang="en-US"/>
              <a:t>（从业人员告诉你的正确用法）。</a:t>
            </a:r>
            <a:endParaRPr lang="zh-CN" altLang="en-US"/>
          </a:p>
          <a:p>
            <a:r>
              <a:rPr lang="zh-CN" altLang="en-US"/>
              <a:t>为什么百度不对：你</a:t>
            </a:r>
            <a:r>
              <a:rPr lang="en-US" altLang="zh-CN"/>
              <a:t> GCC </a:t>
            </a:r>
            <a:r>
              <a:rPr lang="zh-CN" altLang="en-US"/>
              <a:t>用户手动指定了</a:t>
            </a:r>
            <a:r>
              <a:rPr lang="en-US" altLang="zh-CN"/>
              <a:t> -std=c++17</a:t>
            </a:r>
            <a:r>
              <a:rPr lang="zh-CN" altLang="en-US"/>
              <a:t>，让</a:t>
            </a:r>
            <a:r>
              <a:rPr lang="en-US" altLang="zh-CN"/>
              <a:t> MSVC </a:t>
            </a:r>
            <a:r>
              <a:rPr lang="zh-CN" altLang="en-US"/>
              <a:t>的用户怎么办？</a:t>
            </a:r>
            <a:endParaRPr lang="zh-CN" altLang="en-US"/>
          </a:p>
          <a:p>
            <a:r>
              <a:rPr lang="zh-CN" altLang="en-US"/>
              <a:t>此外</a:t>
            </a:r>
            <a:r>
              <a:rPr lang="en-US" altLang="zh-CN"/>
              <a:t> CMake </a:t>
            </a:r>
            <a:r>
              <a:rPr lang="zh-CN" altLang="en-US"/>
              <a:t>已经自动根据</a:t>
            </a:r>
            <a:r>
              <a:rPr lang="en-US" altLang="zh-CN"/>
              <a:t> CMAKE_CXX_STANDARD </a:t>
            </a:r>
            <a:r>
              <a:rPr lang="zh-CN" altLang="en-US"/>
              <a:t>的默认值</a:t>
            </a:r>
            <a:r>
              <a:rPr lang="en-US" altLang="zh-CN"/>
              <a:t> 11 </a:t>
            </a:r>
            <a:r>
              <a:rPr lang="zh-CN" altLang="en-US"/>
              <a:t>添加</a:t>
            </a:r>
            <a:r>
              <a:rPr lang="en-US" altLang="zh-CN"/>
              <a:t> -std=c++11 </a:t>
            </a:r>
            <a:r>
              <a:rPr lang="zh-CN" altLang="en-US"/>
              <a:t>选项了，你再添加个</a:t>
            </a:r>
            <a:r>
              <a:rPr lang="en-US" altLang="zh-CN"/>
              <a:t> -std=c++17 </a:t>
            </a:r>
            <a:r>
              <a:rPr lang="zh-CN" altLang="en-US"/>
              <a:t>选项不就冲突了吗？所以请用</a:t>
            </a:r>
            <a:r>
              <a:rPr lang="en-US" altLang="zh-CN"/>
              <a:t> CMAKE_CXX_STANDARD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VERSION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VERSION x.y.z) </a:t>
            </a:r>
            <a:r>
              <a:rPr lang="zh-CN" altLang="en-US"/>
              <a:t>可以把当前项目的版本号设定为</a:t>
            </a:r>
            <a:r>
              <a:rPr lang="en-US" altLang="zh-CN"/>
              <a:t> x.y.z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之后可以通过</a:t>
            </a:r>
            <a:r>
              <a:rPr lang="en-US" altLang="zh-CN"/>
              <a:t> PROJECT_VERSION </a:t>
            </a:r>
            <a:r>
              <a:rPr lang="zh-CN" altLang="en-US"/>
              <a:t>来获取当前项目的版本号。</a:t>
            </a:r>
            <a:endParaRPr lang="zh-CN" altLang="en-US"/>
          </a:p>
          <a:p>
            <a:r>
              <a:rPr lang="en-US" altLang="zh-CN"/>
              <a:t>PROJECT_VERSION_MAJOR </a:t>
            </a:r>
            <a:r>
              <a:rPr lang="zh-CN" altLang="en-US"/>
              <a:t>获取</a:t>
            </a:r>
            <a:r>
              <a:rPr lang="en-US" altLang="zh-CN"/>
              <a:t> x</a:t>
            </a:r>
            <a:r>
              <a:rPr lang="zh-CN" altLang="en-US"/>
              <a:t>（主版本号）。</a:t>
            </a:r>
            <a:endParaRPr lang="zh-CN" altLang="en-US"/>
          </a:p>
          <a:p>
            <a:r>
              <a:rPr lang="en-US" altLang="zh-CN">
                <a:sym typeface="+mn-ea"/>
              </a:rPr>
              <a:t>PROJECT_VERSION_MINOR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y</a:t>
            </a:r>
            <a:r>
              <a:rPr lang="zh-CN" altLang="en-US">
                <a:sym typeface="+mn-ea"/>
              </a:rPr>
              <a:t>（次版本号）。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PROJECT_VERSION_PATCH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z</a:t>
            </a:r>
            <a:r>
              <a:rPr lang="zh-CN" altLang="en-US">
                <a:sym typeface="+mn-ea"/>
              </a:rPr>
              <a:t>（补丁版本号）。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4248150"/>
            <a:ext cx="7715250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40" y="2487295"/>
            <a:ext cx="3266440" cy="15570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一些没什么用，但</a:t>
            </a:r>
            <a:r>
              <a:rPr lang="en-US" altLang="zh-CN"/>
              <a:t> CMake </a:t>
            </a:r>
            <a:r>
              <a:rPr lang="zh-CN" altLang="en-US"/>
              <a:t>官方不知为何就是提供了的项目字段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9740" y="1776095"/>
            <a:ext cx="8410575" cy="316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5299710"/>
            <a:ext cx="81629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项目名的另一大作用：会设置另外</a:t>
            </a:r>
            <a:r>
              <a:rPr lang="en-US" altLang="zh-CN"/>
              <a:t> &lt;</a:t>
            </a:r>
            <a:r>
              <a:rPr lang="zh-CN" altLang="en-US"/>
              <a:t>项目名</a:t>
            </a:r>
            <a:r>
              <a:rPr lang="en-US" altLang="zh-CN"/>
              <a:t>&gt;_SOURCE_DIR </a:t>
            </a:r>
            <a:r>
              <a:rPr lang="zh-CN" altLang="en-US"/>
              <a:t>等变量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8350" y="1455420"/>
            <a:ext cx="7734300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0" y="4829175"/>
            <a:ext cx="848677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</a:t>
            </a:r>
            <a:r>
              <a:rPr lang="en-US" altLang="zh-CN"/>
              <a:t>CMake </a:t>
            </a:r>
            <a:r>
              <a:rPr lang="zh-CN" altLang="en-US"/>
              <a:t>的</a:t>
            </a:r>
            <a:r>
              <a:rPr lang="en-US" altLang="zh-CN"/>
              <a:t> ${} </a:t>
            </a:r>
            <a:r>
              <a:rPr lang="zh-CN" altLang="en-US"/>
              <a:t>表达式可以嵌套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7705" y="3655060"/>
            <a:ext cx="789622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20" y="5034280"/>
            <a:ext cx="8467725" cy="857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68195" y="2094865"/>
            <a:ext cx="7675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${PROJECT_NAME} </a:t>
            </a:r>
            <a:r>
              <a:rPr lang="zh-CN" altLang="en-US"/>
              <a:t>求值的结果是</a:t>
            </a:r>
            <a:r>
              <a:rPr lang="en-US" altLang="zh-CN"/>
              <a:t> hellocmake</a:t>
            </a:r>
            <a:endParaRPr lang="en-US" altLang="zh-CN"/>
          </a:p>
          <a:p>
            <a:pPr algn="l"/>
            <a:r>
              <a:rPr lang="zh-CN" altLang="en-US"/>
              <a:t>所以</a:t>
            </a:r>
            <a:r>
              <a:rPr lang="en-US" altLang="zh-CN"/>
              <a:t> ${</a:t>
            </a:r>
            <a:r>
              <a:rPr lang="en-US" altLang="zh-CN">
                <a:sym typeface="+mn-ea"/>
              </a:rPr>
              <a:t>${PROJECT_NAME}_VERSION} </a:t>
            </a:r>
            <a:r>
              <a:rPr lang="zh-CN" altLang="en-US">
                <a:sym typeface="+mn-ea"/>
              </a:rPr>
              <a:t>相当于</a:t>
            </a:r>
            <a:r>
              <a:rPr lang="en-US" altLang="zh-CN">
                <a:sym typeface="+mn-ea"/>
              </a:rPr>
              <a:t> ${hellocmake_VERSION}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进一步求值的结果也就是刚刚指定的</a:t>
            </a:r>
            <a:r>
              <a:rPr lang="en-US" altLang="zh-CN">
                <a:sym typeface="+mn-ea"/>
              </a:rPr>
              <a:t> 0.2.3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cmake_minimum_required </a:t>
            </a:r>
            <a:r>
              <a:rPr lang="zh-CN" altLang="en-US"/>
              <a:t>指定最低所需的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9315" y="3478530"/>
            <a:ext cx="49911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4646930"/>
            <a:ext cx="9725025" cy="116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79980" y="1741805"/>
            <a:ext cx="75869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假如你写的</a:t>
            </a:r>
            <a:r>
              <a:rPr lang="en-US" altLang="zh-CN"/>
              <a:t> CMakeLists.txt </a:t>
            </a:r>
            <a:r>
              <a:rPr lang="zh-CN" altLang="en-US"/>
              <a:t>包含了</a:t>
            </a:r>
            <a:r>
              <a:rPr lang="en-US" altLang="zh-CN"/>
              <a:t> 3.15 </a:t>
            </a:r>
            <a:r>
              <a:rPr lang="zh-CN" altLang="en-US"/>
              <a:t>版本才有的特性，</a:t>
            </a:r>
            <a:endParaRPr lang="zh-CN" altLang="en-US"/>
          </a:p>
          <a:p>
            <a:pPr algn="l"/>
            <a:r>
              <a:rPr lang="zh-CN" altLang="en-US"/>
              <a:t>如果用户在老版本上使用，就会出现各种奇怪的错误。</a:t>
            </a:r>
            <a:endParaRPr lang="zh-CN" altLang="en-US"/>
          </a:p>
          <a:p>
            <a:pPr algn="l"/>
            <a:r>
              <a:rPr lang="zh-CN" altLang="en-US"/>
              <a:t>因此最好在第一行加个</a:t>
            </a:r>
            <a:r>
              <a:rPr lang="en-US" altLang="zh-CN"/>
              <a:t> cmake_minimum_required(VERSION 3.15)</a:t>
            </a:r>
            <a:endParaRPr lang="en-US" altLang="zh-CN"/>
          </a:p>
          <a:p>
            <a:pPr algn="l"/>
            <a:r>
              <a:rPr lang="zh-CN" altLang="en-US"/>
              <a:t>表示本</a:t>
            </a:r>
            <a:r>
              <a:rPr lang="en-US" altLang="zh-CN"/>
              <a:t> CMakeLists.txt </a:t>
            </a:r>
            <a:r>
              <a:rPr lang="zh-CN" altLang="en-US"/>
              <a:t>至少需要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r>
              <a:rPr lang="en-US" altLang="zh-CN"/>
              <a:t> 3.15 </a:t>
            </a:r>
            <a:r>
              <a:rPr lang="zh-CN" altLang="en-US"/>
              <a:t>以上才能运行。</a:t>
            </a:r>
            <a:endParaRPr lang="zh-CN" altLang="en-US"/>
          </a:p>
          <a:p>
            <a:pPr algn="l"/>
            <a:r>
              <a:rPr lang="zh-CN" altLang="en-US"/>
              <a:t>如果用户的</a:t>
            </a:r>
            <a:r>
              <a:rPr lang="en-US" altLang="zh-CN"/>
              <a:t> CMake </a:t>
            </a:r>
            <a:r>
              <a:rPr lang="zh-CN" altLang="en-US"/>
              <a:t>版本小于</a:t>
            </a:r>
            <a:r>
              <a:rPr lang="en-US" altLang="zh-CN"/>
              <a:t> 3.15</a:t>
            </a:r>
            <a:r>
              <a:rPr lang="zh-CN" altLang="en-US"/>
              <a:t>，会出现“</a:t>
            </a:r>
            <a:r>
              <a:rPr lang="en-US" altLang="zh-CN"/>
              <a:t>CMake </a:t>
            </a:r>
            <a:r>
              <a:rPr lang="zh-CN" altLang="en-US"/>
              <a:t>版本不足”</a:t>
            </a:r>
            <a:r>
              <a:rPr lang="zh-CN" altLang="en-US">
                <a:sym typeface="+mn-ea"/>
              </a:rPr>
              <a:t>的提示。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假设我现在构建一个需要版本</a:t>
            </a:r>
            <a:r>
              <a:rPr lang="en-US" altLang="zh-CN"/>
              <a:t> 3.99 </a:t>
            </a:r>
            <a:r>
              <a:rPr lang="zh-CN" altLang="en-US"/>
              <a:t>的</a:t>
            </a:r>
            <a:r>
              <a:rPr lang="en-US" altLang="zh-CN"/>
              <a:t> CMake 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715260"/>
            <a:ext cx="49720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4006850"/>
            <a:ext cx="10429875" cy="1704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6910" y="2029460"/>
            <a:ext cx="829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会正常报错提示版本过低，而不是等到某处用到</a:t>
            </a:r>
            <a:r>
              <a:rPr lang="en-US" altLang="zh-CN">
                <a:sym typeface="+mn-ea"/>
              </a:rPr>
              <a:t> 3.99 </a:t>
            </a:r>
            <a:r>
              <a:rPr lang="zh-CN" altLang="en-US">
                <a:sym typeface="+mn-ea"/>
              </a:rPr>
              <a:t>版本才有的特性时才出错。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cmake --version </a:t>
            </a:r>
            <a:r>
              <a:rPr lang="zh-CN" altLang="en-US"/>
              <a:t>查看当前版本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1320" y="1461135"/>
            <a:ext cx="8467725" cy="1524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7470" y="3074035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也可以通过</a:t>
            </a:r>
            <a:r>
              <a:rPr lang="en-US" altLang="zh-CN"/>
              <a:t> CMAKE_VERSION </a:t>
            </a:r>
            <a:r>
              <a:rPr lang="zh-CN" altLang="en-US"/>
              <a:t>这个变量来获得当前</a:t>
            </a:r>
            <a:r>
              <a:rPr lang="en-US" altLang="zh-CN"/>
              <a:t> CMake </a:t>
            </a:r>
            <a:r>
              <a:rPr lang="zh-CN" altLang="en-US"/>
              <a:t>版本号。</a:t>
            </a:r>
            <a:endParaRPr lang="zh-CN" altLang="en-US"/>
          </a:p>
          <a:p>
            <a:pPr algn="l"/>
            <a:r>
              <a:rPr lang="en-US" altLang="zh-CN"/>
              <a:t>CMAKE_MINIMUM_REQUIRED_VERSION </a:t>
            </a:r>
            <a:r>
              <a:rPr lang="zh-CN" altLang="en-US"/>
              <a:t>获取</a:t>
            </a:r>
            <a:r>
              <a:rPr lang="en-US" altLang="zh-CN"/>
              <a:t> cmake_minimum_required</a:t>
            </a:r>
            <a:endParaRPr lang="en-US" altLang="zh-CN"/>
          </a:p>
          <a:p>
            <a:pPr algn="l"/>
            <a:r>
              <a:rPr lang="zh-CN" altLang="en-US"/>
              <a:t>中指定的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最小所需版本号”。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4085590"/>
            <a:ext cx="99250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5984875"/>
            <a:ext cx="45339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传统的</a:t>
            </a:r>
            <a:r>
              <a:rPr lang="en-US" altLang="zh-CN"/>
              <a:t> CMake </a:t>
            </a:r>
            <a:r>
              <a:rPr lang="zh-CN" altLang="en-US"/>
              <a:t>软件构建</a:t>
            </a:r>
            <a:r>
              <a:rPr lang="en-US" altLang="zh-CN"/>
              <a:t>/</a:t>
            </a:r>
            <a:r>
              <a:rPr lang="zh-CN" altLang="en-US"/>
              <a:t>安装方式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mkdir build</a:t>
            </a:r>
            <a:endParaRPr lang="en-US"/>
          </a:p>
          <a:p>
            <a:r>
              <a:rPr lang="en-US"/>
              <a:t>cd build</a:t>
            </a:r>
            <a:endParaRPr lang="en-US"/>
          </a:p>
          <a:p>
            <a:r>
              <a:rPr lang="en-US"/>
              <a:t>cmake ..</a:t>
            </a:r>
            <a:endParaRPr lang="en-US"/>
          </a:p>
          <a:p>
            <a:r>
              <a:rPr lang="en-US"/>
              <a:t>make -j4</a:t>
            </a:r>
            <a:endParaRPr lang="en-US"/>
          </a:p>
          <a:p>
            <a:r>
              <a:rPr lang="en-US"/>
              <a:t>sudo make install</a:t>
            </a:r>
            <a:endParaRPr lang="en-US"/>
          </a:p>
          <a:p>
            <a:r>
              <a:rPr lang="en-US"/>
              <a:t>cd ..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0730" y="1825625"/>
            <a:ext cx="6592570" cy="4351655"/>
          </a:xfrm>
        </p:spPr>
        <p:txBody>
          <a:bodyPr/>
          <a:p>
            <a:r>
              <a:rPr lang="zh-CN" altLang="en-US"/>
              <a:t>需要先创建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切换到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build </a:t>
            </a:r>
            <a:r>
              <a:rPr lang="zh-CN" altLang="en-US"/>
              <a:t>目录运行</a:t>
            </a:r>
            <a:r>
              <a:rPr lang="en-US" altLang="zh-CN"/>
              <a:t> cmake &lt;</a:t>
            </a:r>
            <a:r>
              <a:rPr lang="zh-CN" altLang="en-US"/>
              <a:t>源码目录</a:t>
            </a:r>
            <a:r>
              <a:rPr lang="en-US" altLang="zh-CN"/>
              <a:t>&gt; </a:t>
            </a:r>
            <a:r>
              <a:rPr lang="zh-CN" altLang="en-US"/>
              <a:t>生成</a:t>
            </a:r>
            <a:r>
              <a:rPr lang="en-US" altLang="zh-CN"/>
              <a:t> Makefile</a:t>
            </a:r>
            <a:endParaRPr lang="en-US" altLang="zh-CN"/>
          </a:p>
          <a:p>
            <a:r>
              <a:rPr lang="zh-CN" altLang="en-US"/>
              <a:t>执行本地的构建系统</a:t>
            </a:r>
            <a:r>
              <a:rPr lang="en-US" altLang="zh-CN"/>
              <a:t> make </a:t>
            </a:r>
            <a:r>
              <a:rPr lang="zh-CN" altLang="en-US"/>
              <a:t>真正开始构建（</a:t>
            </a:r>
            <a:r>
              <a:rPr lang="en-US" altLang="zh-CN"/>
              <a:t>4</a:t>
            </a:r>
            <a:r>
              <a:rPr lang="zh-CN" altLang="en-US"/>
              <a:t>进程并行）</a:t>
            </a:r>
            <a:endParaRPr lang="zh-CN" altLang="en-US"/>
          </a:p>
          <a:p>
            <a:r>
              <a:rPr lang="zh-CN" altLang="en-US"/>
              <a:t>让本地的构建系统执行安装步骤</a:t>
            </a:r>
            <a:endParaRPr lang="zh-CN" altLang="en-US"/>
          </a:p>
          <a:p>
            <a:r>
              <a:rPr lang="zh-CN" altLang="en-US"/>
              <a:t>回到源码目录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注意：</a:t>
            </a:r>
            <a:r>
              <a:rPr lang="en-US"/>
              <a:t>cmake_minimum_required </a:t>
            </a:r>
            <a:r>
              <a:rPr lang="zh-CN" altLang="en-US"/>
              <a:t>不仅是“最小所需版本”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985010" y="1925320"/>
            <a:ext cx="7840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虽然名字叫</a:t>
            </a:r>
            <a:r>
              <a:rPr lang="en-US" altLang="zh-CN"/>
              <a:t> minimum_required</a:t>
            </a:r>
            <a:r>
              <a:rPr lang="zh-CN" altLang="en-US"/>
              <a:t>，实际上不光是</a:t>
            </a:r>
            <a:r>
              <a:rPr lang="en-US" altLang="zh-CN"/>
              <a:t> &gt;= 3.15 </a:t>
            </a:r>
            <a:r>
              <a:rPr lang="zh-CN" altLang="en-US"/>
              <a:t>就不出错这么简单。</a:t>
            </a:r>
            <a:endParaRPr lang="zh-CN" altLang="en-US"/>
          </a:p>
          <a:p>
            <a:pPr algn="l"/>
            <a:r>
              <a:rPr lang="zh-CN" altLang="en-US"/>
              <a:t>根据你指定的不同的版本号，还会决定接下来一系列</a:t>
            </a:r>
            <a:r>
              <a:rPr lang="en-US" altLang="zh-CN"/>
              <a:t> CMake </a:t>
            </a:r>
            <a:r>
              <a:rPr lang="zh-CN" altLang="en-US"/>
              <a:t>指令的行为。</a:t>
            </a:r>
            <a:endParaRPr lang="zh-CN" altLang="en-US"/>
          </a:p>
          <a:p>
            <a:pPr algn="l"/>
            <a:r>
              <a:rPr lang="zh-CN" altLang="en-US"/>
              <a:t>此外，你还可以通过</a:t>
            </a:r>
            <a:r>
              <a:rPr lang="en-US" altLang="zh-CN"/>
              <a:t> 3.15...3.20 </a:t>
            </a:r>
            <a:r>
              <a:rPr lang="zh-CN" altLang="en-US"/>
              <a:t>来表示最高版本不超过</a:t>
            </a:r>
            <a:r>
              <a:rPr lang="en-US" altLang="zh-CN"/>
              <a:t> 3.20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这会对</a:t>
            </a:r>
            <a:r>
              <a:rPr lang="en-US" altLang="zh-CN"/>
              <a:t> cmake_policy </a:t>
            </a:r>
            <a:r>
              <a:rPr lang="zh-CN" altLang="en-US"/>
              <a:t>有所影响，稍后再提。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2715" y="4156075"/>
            <a:ext cx="6322060" cy="6311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280" y="6282690"/>
            <a:ext cx="1177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https://runebook.dev/zh-CN/docs/cmake/command/cmake_minimum_required#policy-settings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https://blog.csdn.net/fuyajun01/article/details/8891749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CMAKE_BUILD_TOOL: 执行构建过程的工具。该变量设置为CMake构建时输出所需的程序。对于VS 6， CMAKE_BUILD_TOOL设置为msdev， 对于Unix，它被设置为make 或 gmake。 对于 VS 7， 它被设置为devenv. 对于Nmake构建文件，它的值为nmake</a:t>
            </a:r>
            <a:r>
              <a:rPr lang="zh-CN" altLang="en-US"/>
              <a:t>。</a:t>
            </a:r>
            <a:endParaRPr lang="en-US"/>
          </a:p>
          <a:p>
            <a:r>
              <a:rPr lang="en-US">
                <a:sym typeface="+mn-ea"/>
              </a:rPr>
              <a:t>CMAKE_DL_LIBS: 包含dlopen和dlclose的库的名称。</a:t>
            </a:r>
            <a:endParaRPr lang="en-US"/>
          </a:p>
          <a:p>
            <a:r>
              <a:rPr lang="en-US"/>
              <a:t>CMAKE_COMMAND: 指向cmake可执行程序的全路径。</a:t>
            </a:r>
            <a:endParaRPr lang="en-US"/>
          </a:p>
          <a:p>
            <a:r>
              <a:rPr lang="en-US"/>
              <a:t>CMAKE_CTEST_COMMAND: 指向ctest可执行程序的全路径。</a:t>
            </a:r>
            <a:endParaRPr lang="en-US"/>
          </a:p>
          <a:p>
            <a:r>
              <a:rPr lang="en-US"/>
              <a:t>CMAKE_EDIT_COMMAND: cmake-gui或ccmake的全路径。</a:t>
            </a:r>
            <a:endParaRPr lang="en-US"/>
          </a:p>
          <a:p>
            <a:r>
              <a:rPr lang="en-US"/>
              <a:t>CMAKE_EXECUTABLE_SUFFIX: 该平台上可执行程序的后缀。</a:t>
            </a:r>
            <a:endParaRPr lang="en-US"/>
          </a:p>
          <a:p>
            <a:r>
              <a:rPr lang="en-US"/>
              <a:t>CMAKE_SIZEOF_VOID_P: void指针的大小。</a:t>
            </a:r>
            <a:endParaRPr lang="en-US"/>
          </a:p>
          <a:p>
            <a:r>
              <a:rPr lang="en-US"/>
              <a:t>CMAKE_SKIP_RPATH: 如果为真，将不添加运行时路径信息。默认情况下是如果平台支持运行时信息，将会添加运行时信息到可执行程序当中。这样从构建树中运行程序将很容易。为了在安装过程中忽略掉RPATH，使用CMAKE_SKIP_INSTALL_RPATH。</a:t>
            </a:r>
            <a:endParaRPr lang="en-US"/>
          </a:p>
          <a:p>
            <a:r>
              <a:rPr lang="en-US"/>
              <a:t>CMAKE_GENERATOR: 构建工程的产生器。它将产生构建文件 (e.g. "Unix Makefiles", "Visual Studio 6", etc.)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一个标准的</a:t>
            </a:r>
            <a:r>
              <a:rPr lang="en-US" altLang="zh-CN"/>
              <a:t> CMakeLists.txt </a:t>
            </a:r>
            <a:r>
              <a:rPr lang="zh-CN" altLang="en-US"/>
              <a:t>模板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3075" y="1362710"/>
            <a:ext cx="8324850" cy="54952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章：链接库文件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main.cpp </a:t>
            </a:r>
            <a:r>
              <a:rPr lang="zh-CN" altLang="en-US"/>
              <a:t>调用</a:t>
            </a:r>
            <a:r>
              <a:rPr lang="en-US" altLang="zh-CN"/>
              <a:t> mylib.cpp </a:t>
            </a:r>
            <a:r>
              <a:rPr lang="zh-CN" altLang="en-US"/>
              <a:t>里的</a:t>
            </a:r>
            <a:r>
              <a:rPr lang="en-US" altLang="zh-CN"/>
              <a:t> say_hello 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8770" y="2194560"/>
            <a:ext cx="6093460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2954020"/>
            <a:ext cx="482092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4745990"/>
            <a:ext cx="475107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改进：</a:t>
            </a:r>
            <a:r>
              <a:rPr lang="en-US" altLang="zh-CN">
                <a:sym typeface="+mn-ea"/>
              </a:rPr>
              <a:t>mylib </a:t>
            </a:r>
            <a:r>
              <a:rPr lang="zh-CN" altLang="en-US">
                <a:sym typeface="+mn-ea"/>
              </a:rPr>
              <a:t>作为一个静态</a:t>
            </a:r>
            <a:r>
              <a:rPr lang="zh-CN" altLang="en-US">
                <a:sym typeface="+mn-ea"/>
              </a:rPr>
              <a:t>库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3545" y="1779905"/>
            <a:ext cx="5883910" cy="18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45" y="3982085"/>
            <a:ext cx="8169910" cy="25336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2000" y="6223635"/>
            <a:ext cx="1144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3937635"/>
            <a:ext cx="9198610" cy="25393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作为一个动态库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235" y="6356350"/>
            <a:ext cx="1338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070" y="1857375"/>
            <a:ext cx="561022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070" y="4026535"/>
            <a:ext cx="8404225" cy="24523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082915" y="6417945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610" y="1962785"/>
            <a:ext cx="5351780" cy="16852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1290" y="1358900"/>
            <a:ext cx="946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5750" y="2883535"/>
            <a:ext cx="8700770" cy="2705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488430" y="5017770"/>
            <a:ext cx="132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431290" y="1358900"/>
            <a:ext cx="946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自创的，绕开了编译器和操作系统的各种繁琐规则，保证了跨平台统一性。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在自己的项目中，</a:t>
            </a:r>
            <a:r>
              <a:rPr lang="zh-CN" altLang="en-US">
                <a:sym typeface="+mn-ea"/>
              </a:rPr>
              <a:t>我推荐全部用对象库</a:t>
            </a:r>
            <a:r>
              <a:rPr lang="en-US" altLang="zh-CN">
                <a:sym typeface="+mn-ea"/>
              </a:rPr>
              <a:t>(OBJECT)</a:t>
            </a:r>
            <a:r>
              <a:rPr lang="zh-CN" altLang="en-US">
                <a:sym typeface="+mn-ea"/>
              </a:rPr>
              <a:t>替代静态库</a:t>
            </a:r>
            <a:r>
              <a:rPr lang="en-US" altLang="zh-CN">
                <a:sym typeface="+mn-ea"/>
              </a:rPr>
              <a:t>(STATIC)</a:t>
            </a:r>
            <a:r>
              <a:rPr lang="zh-CN" altLang="en-US">
                <a:sym typeface="+mn-ea"/>
              </a:rPr>
              <a:t>避免跨平台的麻烦。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对象库仅仅作为组织代码的方式，而实际生成的可执行文件只有一个，减轻了部署的困难。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静态库的麻烦：</a:t>
            </a:r>
            <a:r>
              <a:rPr lang="en-US" altLang="zh-CN"/>
              <a:t>GCC </a:t>
            </a:r>
            <a:r>
              <a:rPr lang="zh-CN" altLang="en-US"/>
              <a:t>编译器自作聪明，会自动剔除没有引用符号的那些对象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510" y="6199505"/>
            <a:ext cx="174498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385" y="1945005"/>
            <a:ext cx="476123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提供了更方便的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指令，不同平台，统一命令！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30230" cy="4351655"/>
          </a:xfrm>
        </p:spPr>
        <p:txBody>
          <a:bodyPr/>
          <a:p>
            <a:r>
              <a:rPr lang="en-US"/>
              <a:t>cmake -B build</a:t>
            </a:r>
            <a:endParaRPr lang="en-US"/>
          </a:p>
          <a:p>
            <a:r>
              <a:rPr lang="en-US"/>
              <a:t>cmake --build build -j4</a:t>
            </a:r>
            <a:endParaRPr lang="en-US"/>
          </a:p>
          <a:p>
            <a:r>
              <a:rPr lang="en-US"/>
              <a:t>sudo cmake --build build --target install</a:t>
            </a:r>
            <a:endParaRPr lang="en-US"/>
          </a:p>
          <a:p>
            <a:endParaRPr lang="en-US"/>
          </a:p>
          <a:p>
            <a:r>
              <a:rPr lang="en-US"/>
              <a:t>cmake -B build </a:t>
            </a:r>
            <a:r>
              <a:rPr lang="zh-CN" altLang="en-US"/>
              <a:t>免去了先创建</a:t>
            </a:r>
            <a:r>
              <a:rPr lang="en-US" altLang="zh-CN"/>
              <a:t> build </a:t>
            </a:r>
            <a:r>
              <a:rPr lang="zh-CN" altLang="en-US"/>
              <a:t>目录再切换进去再指定源码目录的麻烦。</a:t>
            </a:r>
            <a:endParaRPr lang="zh-CN" altLang="en-US"/>
          </a:p>
          <a:p>
            <a:r>
              <a:rPr lang="en-US" altLang="zh-CN"/>
              <a:t>cmake --build build </a:t>
            </a:r>
            <a:r>
              <a:rPr lang="zh-CN" altLang="en-US"/>
              <a:t>统一了不同平台（</a:t>
            </a:r>
            <a:r>
              <a:rPr lang="en-US" altLang="zh-CN"/>
              <a:t>Linux </a:t>
            </a:r>
            <a:r>
              <a:rPr lang="zh-CN" altLang="en-US"/>
              <a:t>上会调用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上调用</a:t>
            </a:r>
            <a:r>
              <a:rPr lang="en-US" altLang="zh-CN"/>
              <a:t> devenv.exe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结论：从现在开始，如果在命令行操作</a:t>
            </a:r>
            <a:r>
              <a:rPr lang="en-US" altLang="zh-CN"/>
              <a:t> cmake</a:t>
            </a:r>
            <a:r>
              <a:rPr lang="zh-CN" altLang="en-US"/>
              <a:t>，请使用更方便的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命令。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92525" y="1825625"/>
            <a:ext cx="7858760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在源码目录用</a:t>
            </a:r>
            <a:r>
              <a:rPr lang="en-US" altLang="zh-CN"/>
              <a:t> -B </a:t>
            </a:r>
            <a:r>
              <a:rPr lang="zh-CN" altLang="en-US"/>
              <a:t>直接创建</a:t>
            </a:r>
            <a:r>
              <a:rPr lang="en-US" altLang="zh-CN"/>
              <a:t> build </a:t>
            </a:r>
            <a:r>
              <a:rPr lang="zh-CN" altLang="en-US"/>
              <a:t>目录并生成</a:t>
            </a:r>
            <a:r>
              <a:rPr lang="en-US" altLang="zh-CN"/>
              <a:t> build/Makefile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自动调用本地的构建系统在</a:t>
            </a:r>
            <a:r>
              <a:rPr lang="en-US" altLang="zh-CN"/>
              <a:t> build </a:t>
            </a:r>
            <a:r>
              <a:rPr lang="zh-CN" altLang="en-US"/>
              <a:t>里构建，即：</a:t>
            </a:r>
            <a:r>
              <a:rPr lang="en-US" altLang="zh-CN"/>
              <a:t>make -C build -j4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     // </a:t>
            </a:r>
            <a:r>
              <a:rPr lang="zh-CN" altLang="en-US"/>
              <a:t>调用本地的构建系统执行</a:t>
            </a:r>
            <a:r>
              <a:rPr lang="en-US" altLang="zh-CN"/>
              <a:t> install </a:t>
            </a:r>
            <a:r>
              <a:rPr lang="zh-CN" altLang="en-US"/>
              <a:t>这个目标，即安装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对象库可以绕开编译器的不统一：保证不会自动剔除没</a:t>
            </a:r>
            <a:r>
              <a:rPr lang="zh-CN" altLang="en-US">
                <a:sym typeface="+mn-ea"/>
              </a:rPr>
              <a:t>引用</a:t>
            </a:r>
            <a:r>
              <a:rPr lang="zh-CN" altLang="en-US"/>
              <a:t>到的对象文件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1976755"/>
            <a:ext cx="4786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虽然动态库也可以避免剔除没引用的对象文件，但引入了运行时链接的麻烦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80" y="1954530"/>
            <a:ext cx="4652645" cy="5575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add_library </a:t>
            </a:r>
            <a:r>
              <a:rPr lang="zh-CN" altLang="en-US"/>
              <a:t>无参数时，是静态库还是动态库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04970" y="3500755"/>
            <a:ext cx="3400425" cy="1000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0585" y="1584325"/>
            <a:ext cx="7910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会根据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这个变量的值决定是动态库还是静态库。</a:t>
            </a:r>
            <a:endParaRPr lang="zh-CN" alt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ON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SHARED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如果未指定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BUILD_SHARED_LIBS </a:t>
            </a:r>
            <a:r>
              <a:rPr lang="zh-CN" altLang="en-US">
                <a:sym typeface="+mn-ea"/>
              </a:rPr>
              <a:t>变量</a:t>
            </a:r>
            <a:r>
              <a:rPr lang="zh-CN" altLang="en-US">
                <a:sym typeface="+mn-ea"/>
              </a:rPr>
              <a:t>，则默认为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因此，如果发现一个项目里的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都是无参数的，意味着你可以用：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 -B build -DBUILD_SHARED_LIBS:BOOL=ON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来让他全部生成为动态库。稍后会详解命令行传递变量的规则。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40585" y="1584325"/>
            <a:ext cx="7910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>
                <a:sym typeface="+mn-ea"/>
              </a:rPr>
              <a:t>要让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，可以用下图这个方法：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如果该变量没有定义，则设为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，否则保持用户指定的值不变。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这样当用户没有指定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</a:t>
            </a:r>
            <a:r>
              <a:rPr lang="zh-CN">
                <a:sym typeface="+mn-ea"/>
              </a:rPr>
              <a:t>时，会默认变成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也就是说除非用户指定了</a:t>
            </a:r>
            <a:r>
              <a:rPr lang="en-US" altLang="zh-CN">
                <a:sym typeface="+mn-ea"/>
              </a:rPr>
              <a:t> -DBUILD_SHARED_LIBS:BOOL=OFF </a:t>
            </a:r>
            <a:r>
              <a:rPr lang="zh-CN" altLang="en-US">
                <a:sym typeface="+mn-ea"/>
              </a:rPr>
              <a:t>才会生成静态库，否则默认是生成动态库。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850" y="3705860"/>
            <a:ext cx="481457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常见坑点：动态库无法链接静态库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0265" y="3020060"/>
            <a:ext cx="50292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解决：让静态库编译时也生成位置无关的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/>
              <a:t>(PIC)</a:t>
            </a:r>
            <a:r>
              <a:rPr lang="zh-CN" altLang="en-US"/>
              <a:t>，这样才能装在动态库里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5820" y="2776855"/>
            <a:ext cx="5038725" cy="2447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20160" y="3280410"/>
            <a:ext cx="410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5195" y="2910205"/>
            <a:ext cx="7419975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也可以只针对一个库，只对他启用</a:t>
            </a:r>
            <a:r>
              <a:rPr lang="zh-CN" altLang="en-US">
                <a:sym typeface="+mn-ea"/>
              </a:rPr>
              <a:t>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PIC)</a:t>
            </a:r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2584450" y="3648075"/>
            <a:ext cx="708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章：对象的属性</a:t>
            </a:r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除了</a:t>
            </a:r>
            <a:r>
              <a:rPr lang="en-US" altLang="zh-CN"/>
              <a:t> POSITION_INDEPENDENT_CODE </a:t>
            </a:r>
            <a:r>
              <a:rPr lang="zh-CN"/>
              <a:t>还有哪些这样的属性？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01620"/>
            <a:ext cx="1219136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en-US" altLang="zh-CN"/>
              <a:t>set_target_properties </a:t>
            </a:r>
            <a:r>
              <a:rPr lang="zh-CN" altLang="en-US"/>
              <a:t>批量设置多个属性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770" y="2647315"/>
            <a:ext cx="1092009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-D </a:t>
            </a:r>
            <a:r>
              <a:rPr lang="zh-CN" altLang="en-US"/>
              <a:t>选项：指定配置变量（又称缓存变量）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可见</a:t>
            </a:r>
            <a:r>
              <a:rPr lang="en-US" altLang="zh-CN"/>
              <a:t> CMake </a:t>
            </a:r>
            <a:r>
              <a:rPr lang="zh-CN" altLang="en-US"/>
              <a:t>项目的构建分为两步：</a:t>
            </a:r>
            <a:endParaRPr lang="en-US"/>
          </a:p>
          <a:p>
            <a:r>
              <a:rPr lang="zh-CN" altLang="en-US"/>
              <a:t>第一步是</a:t>
            </a:r>
            <a:r>
              <a:rPr lang="en-US" altLang="zh-CN"/>
              <a:t> cmake </a:t>
            </a:r>
            <a:r>
              <a:rPr lang="en-US"/>
              <a:t>-B build</a:t>
            </a:r>
            <a:r>
              <a:rPr lang="zh-CN" altLang="en-US"/>
              <a:t>，称为配置阶段（</a:t>
            </a:r>
            <a:r>
              <a:rPr lang="en-US" altLang="zh-CN"/>
              <a:t>configure</a:t>
            </a:r>
            <a:r>
              <a:rPr lang="zh-CN" altLang="en-US"/>
              <a:t>），这时只检测环境并生成构建规则</a:t>
            </a:r>
            <a:endParaRPr lang="zh-CN" altLang="en-US"/>
          </a:p>
          <a:p>
            <a:r>
              <a:rPr lang="zh-CN" altLang="en-US"/>
              <a:t>会在</a:t>
            </a:r>
            <a:r>
              <a:rPr lang="en-US" altLang="zh-CN"/>
              <a:t> build </a:t>
            </a:r>
            <a:r>
              <a:rPr lang="zh-CN" altLang="en-US"/>
              <a:t>目录下生成本地构建系统能识别的项目文件（</a:t>
            </a:r>
            <a:r>
              <a:rPr lang="en-US" altLang="zh-CN"/>
              <a:t>Makefile </a:t>
            </a:r>
            <a:r>
              <a:rPr lang="zh-CN" altLang="en-US"/>
              <a:t>或是</a:t>
            </a:r>
            <a:r>
              <a:rPr lang="en-US" altLang="zh-CN"/>
              <a:t> .sln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第二步是</a:t>
            </a:r>
            <a:r>
              <a:rPr lang="en-US" altLang="zh-CN">
                <a:sym typeface="+mn-ea"/>
              </a:rPr>
              <a:t> cmake </a:t>
            </a:r>
            <a:r>
              <a:rPr lang="en-US">
                <a:sym typeface="+mn-ea"/>
              </a:rPr>
              <a:t>--build build</a:t>
            </a:r>
            <a:r>
              <a:rPr lang="zh-CN" altLang="en-US">
                <a:sym typeface="+mn-ea"/>
              </a:rPr>
              <a:t>，称为构建阶段（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），这时才实际调用编译器来编译代码</a:t>
            </a:r>
            <a:endParaRPr lang="en-US"/>
          </a:p>
          <a:p>
            <a:r>
              <a:rPr lang="zh-CN" altLang="en-US"/>
              <a:t>在配置阶段可以通过</a:t>
            </a:r>
            <a:r>
              <a:rPr lang="en-US" altLang="zh-CN"/>
              <a:t> -D </a:t>
            </a:r>
            <a:r>
              <a:rPr lang="zh-CN" altLang="en-US"/>
              <a:t>设置缓存变量。第二次配置时，之前的</a:t>
            </a:r>
            <a:r>
              <a:rPr lang="en-US" altLang="zh-CN"/>
              <a:t> -D </a:t>
            </a:r>
            <a:r>
              <a:rPr lang="zh-CN" altLang="en-US"/>
              <a:t>添加仍然会被保留。</a:t>
            </a:r>
            <a:endParaRPr lang="en-US"/>
          </a:p>
          <a:p>
            <a:r>
              <a:rPr lang="en-US"/>
              <a:t>cmake -B build -DCMAKE_INSTALL_PREFIX=/opt/openvdb-8.0</a:t>
            </a:r>
            <a:endParaRPr lang="en-US"/>
          </a:p>
          <a:p>
            <a:r>
              <a:rPr lang="en-US" altLang="zh-CN"/>
              <a:t>↑</a:t>
            </a:r>
            <a:r>
              <a:rPr lang="zh-CN" altLang="en-US"/>
              <a:t>设置安装路径为</a:t>
            </a:r>
            <a:r>
              <a:rPr lang="en-US" altLang="zh-CN"/>
              <a:t> /opt/openvdb-8.0</a:t>
            </a:r>
            <a:r>
              <a:rPr lang="zh-CN" altLang="en-US"/>
              <a:t>（会安装到</a:t>
            </a:r>
            <a:r>
              <a:rPr lang="en-US" altLang="zh-CN"/>
              <a:t> /opt/openvdb-8.0/lib/libopenvdb.so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>
                <a:sym typeface="+mn-ea"/>
              </a:rPr>
              <a:t>cmake -B build -DCMAKE_BUILD_TYPE=Release</a:t>
            </a:r>
            <a:endParaRPr lang="en-US" altLang="zh-CN">
              <a:sym typeface="+mn-ea"/>
            </a:endParaRPr>
          </a:p>
          <a:p>
            <a:r>
              <a:rPr lang="en-US" altLang="zh-CN"/>
              <a:t>↑</a:t>
            </a:r>
            <a:r>
              <a:rPr lang="zh-CN" altLang="en-US"/>
              <a:t>设置构建模式为发布模式（开启全部优化）</a:t>
            </a:r>
            <a:endParaRPr lang="zh-CN" altLang="en-US"/>
          </a:p>
          <a:p>
            <a:r>
              <a:rPr lang="en-US" altLang="zh-CN"/>
              <a:t>cmake -B build   ←</a:t>
            </a:r>
            <a:r>
              <a:rPr lang="zh-CN" altLang="en-US"/>
              <a:t>第二次配置时没有</a:t>
            </a:r>
            <a:r>
              <a:rPr lang="en-US" altLang="zh-CN"/>
              <a:t> -D </a:t>
            </a:r>
            <a:r>
              <a:rPr lang="zh-CN" altLang="en-US"/>
              <a:t>参数，但是之前的</a:t>
            </a:r>
            <a:r>
              <a:rPr lang="en-US" altLang="zh-CN"/>
              <a:t> -D </a:t>
            </a:r>
            <a:r>
              <a:rPr lang="zh-CN" altLang="en-US"/>
              <a:t>设置的变量都会被保留</a:t>
            </a:r>
            <a:endParaRPr lang="en-US" altLang="zh-CN"/>
          </a:p>
          <a:p>
            <a:r>
              <a:rPr lang="zh-CN" altLang="en-US"/>
              <a:t>（此时缓存里仍有你之前定义的</a:t>
            </a:r>
            <a:r>
              <a:rPr lang="en-US" altLang="zh-CN"/>
              <a:t> CMAKE_BUILD_TYPE </a:t>
            </a:r>
            <a:r>
              <a:rPr lang="zh-CN" altLang="en-US"/>
              <a:t>和</a:t>
            </a:r>
            <a:r>
              <a:rPr lang="en-US" altLang="zh-CN"/>
              <a:t> CMAKE_INSTALL_PREFIX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另一种方式：通过全局的</a:t>
            </a:r>
            <a:r>
              <a:rPr lang="zh-CN" altLang="en-US"/>
              <a:t>变量，让之后创建的所有对象都享有同样的属性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1325" y="2950845"/>
            <a:ext cx="10928350" cy="2100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43810" y="2033905"/>
            <a:ext cx="762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相当于改变了各个属性的初始默认值。</a:t>
            </a:r>
            <a:endParaRPr lang="zh-CN" altLang="en-US"/>
          </a:p>
          <a:p>
            <a:r>
              <a:rPr lang="zh-CN" altLang="en-US"/>
              <a:t>要注意此时</a:t>
            </a:r>
            <a:r>
              <a:rPr lang="en-US" altLang="zh-CN"/>
              <a:t> set(CMAKE_xxx) </a:t>
            </a:r>
            <a:r>
              <a:rPr lang="zh-CN" altLang="en-US"/>
              <a:t>必须在</a:t>
            </a:r>
            <a:r>
              <a:rPr lang="en-US" altLang="zh-CN"/>
              <a:t> add_executable </a:t>
            </a:r>
            <a:r>
              <a:rPr lang="zh-CN" altLang="en-US"/>
              <a:t>之前才有效。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如果你从百度学的</a:t>
            </a:r>
            <a:r>
              <a:rPr lang="en-US" altLang="zh-CN"/>
              <a:t> CMake</a:t>
            </a:r>
            <a:r>
              <a:rPr lang="zh-CN" altLang="en-US"/>
              <a:t>，你可能会犯如下的错误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981835" y="1348740"/>
            <a:ext cx="797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对于</a:t>
            </a:r>
            <a:r>
              <a:rPr lang="en-US" altLang="zh-CN"/>
              <a:t> CXX_STANDARD </a:t>
            </a:r>
            <a:r>
              <a:rPr lang="zh-CN" altLang="en-US"/>
              <a:t>这种</a:t>
            </a:r>
            <a:r>
              <a:rPr lang="en-US" altLang="zh-CN"/>
              <a:t> CMake </a:t>
            </a:r>
            <a:r>
              <a:rPr lang="zh-CN" altLang="en-US"/>
              <a:t>本就提供了变量来设置的东西，就</a:t>
            </a:r>
            <a:r>
              <a:rPr lang="zh-CN"/>
              <a:t>不要自己去设置</a:t>
            </a:r>
            <a:r>
              <a:rPr lang="en-US" altLang="zh-CN"/>
              <a:t> -std=c++17 </a:t>
            </a:r>
            <a:r>
              <a:rPr lang="zh-CN"/>
              <a:t>选项</a:t>
            </a:r>
            <a:r>
              <a:rPr lang="zh-CN" altLang="en-US"/>
              <a:t>，会和</a:t>
            </a:r>
            <a:r>
              <a:rPr lang="en-US" altLang="zh-CN"/>
              <a:t> CMake </a:t>
            </a:r>
            <a:r>
              <a:rPr lang="zh-CN" altLang="en-US"/>
              <a:t>自己设置好的冲突，导致出错。</a:t>
            </a:r>
            <a:endParaRPr lang="zh-CN" altLang="en-US"/>
          </a:p>
          <a:p>
            <a:r>
              <a:rPr lang="zh-CN" altLang="en-US"/>
              <a:t>请始终用</a:t>
            </a:r>
            <a:r>
              <a:rPr lang="en-US" altLang="zh-CN"/>
              <a:t> CXX_STANDARD </a:t>
            </a:r>
            <a:r>
              <a:rPr lang="zh-CN" altLang="en-US"/>
              <a:t>或是全局变量</a:t>
            </a:r>
            <a:r>
              <a:rPr lang="en-US" altLang="zh-CN"/>
              <a:t> CMAKE_CXX_STANDARD </a:t>
            </a:r>
            <a:r>
              <a:rPr lang="zh-CN" altLang="en-US"/>
              <a:t>来设置</a:t>
            </a:r>
            <a:r>
              <a:rPr lang="en-US" altLang="zh-CN"/>
              <a:t> -std=c++17 </a:t>
            </a:r>
            <a:r>
              <a:rPr lang="zh-CN" altLang="en-US"/>
              <a:t>这个</a:t>
            </a:r>
            <a:r>
              <a:rPr lang="en-US" altLang="zh-CN"/>
              <a:t> flag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会在配置阶段检测编译器是否支持</a:t>
            </a:r>
            <a:r>
              <a:rPr lang="en-US" altLang="zh-CN"/>
              <a:t> C++17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的</a:t>
            </a:r>
            <a:r>
              <a:rPr lang="en-US" altLang="zh-CN"/>
              <a:t> -arch=sm_75 </a:t>
            </a:r>
            <a:r>
              <a:rPr lang="zh-CN" altLang="en-US"/>
              <a:t>也是同理，请使用</a:t>
            </a:r>
            <a:r>
              <a:rPr lang="en-US" altLang="zh-CN"/>
              <a:t> CUDA_ARCHITECTURES </a:t>
            </a:r>
            <a:r>
              <a:rPr lang="zh-CN" altLang="en-US"/>
              <a:t>属性。</a:t>
            </a:r>
            <a:endParaRPr lang="zh-CN" altLang="en-US"/>
          </a:p>
          <a:p>
            <a:r>
              <a:rPr lang="zh-CN" altLang="en-US"/>
              <a:t>再说了</a:t>
            </a:r>
            <a:r>
              <a:rPr lang="en-US" altLang="zh-CN"/>
              <a:t> -std=c++17 </a:t>
            </a:r>
            <a:r>
              <a:rPr lang="zh-CN" altLang="en-US"/>
              <a:t>只是</a:t>
            </a:r>
            <a:r>
              <a:rPr lang="en-US" altLang="zh-CN"/>
              <a:t> GCC </a:t>
            </a:r>
            <a:r>
              <a:rPr lang="zh-CN" altLang="en-US"/>
              <a:t>编译器的选项，无法跨平台用于</a:t>
            </a:r>
            <a:r>
              <a:rPr lang="en-US" altLang="zh-CN"/>
              <a:t> MSVC </a:t>
            </a:r>
            <a:r>
              <a:rPr lang="zh-CN" altLang="en-US"/>
              <a:t>编译器。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9020" y="3321685"/>
            <a:ext cx="717232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章：链接第三方库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案例：需要使用</a:t>
            </a:r>
            <a:r>
              <a:rPr lang="en-US" altLang="zh-CN"/>
              <a:t> tbb </a:t>
            </a:r>
            <a:r>
              <a:rPr lang="zh-CN" altLang="en-US"/>
              <a:t>这个库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1877060"/>
            <a:ext cx="5236845" cy="85979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800" y="3180715"/>
            <a:ext cx="5359400" cy="2131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05" y="3515360"/>
            <a:ext cx="1379855" cy="146177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直接链接</a:t>
            </a:r>
            <a:r>
              <a:rPr lang="en-US" altLang="zh-CN"/>
              <a:t> tbb </a:t>
            </a:r>
            <a:r>
              <a:rPr lang="zh-CN"/>
              <a:t>的缺点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7400" y="3369310"/>
            <a:ext cx="7696200" cy="1263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8505" y="1584325"/>
            <a:ext cx="8001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如果这样直接指定</a:t>
            </a:r>
            <a:r>
              <a:rPr lang="en-US" altLang="zh-CN"/>
              <a:t> tbb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会让链接器在系统的库目录里查找</a:t>
            </a:r>
            <a:r>
              <a:rPr lang="en-US" altLang="zh-CN"/>
              <a:t> tbb</a:t>
            </a:r>
            <a:r>
              <a:rPr lang="zh-CN" altLang="en-US"/>
              <a:t>，他会找到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/usr/lib/libtbb.so </a:t>
            </a:r>
            <a:r>
              <a:rPr lang="zh-CN" altLang="en-US">
                <a:sym typeface="+mn-ea"/>
              </a:rPr>
              <a:t>这个系统自带的，但这对于没有一个固定库安装位置的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系统并不适用。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此外，他还要求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的头文件就在</a:t>
            </a:r>
            <a:r>
              <a:rPr lang="en-US" altLang="zh-CN">
                <a:sym typeface="+mn-ea"/>
              </a:rPr>
              <a:t> /usr/include </a:t>
            </a:r>
            <a:r>
              <a:rPr lang="zh-CN" altLang="en-US">
                <a:sym typeface="+mn-ea"/>
              </a:rPr>
              <a:t>这个系统默认的头文件目录，这样才能</a:t>
            </a:r>
            <a:r>
              <a:rPr lang="en-US" altLang="zh-CN">
                <a:sym typeface="+mn-ea"/>
              </a:rPr>
              <a:t> #include &lt;tbb/parallel_for.h&gt; </a:t>
            </a:r>
            <a:r>
              <a:rPr lang="zh-CN" altLang="en-US">
                <a:sym typeface="+mn-ea"/>
              </a:rPr>
              <a:t>不出错，如果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的头文件在其他地方就需要再加一个</a:t>
            </a:r>
            <a:r>
              <a:rPr lang="en-US" altLang="zh-CN">
                <a:sym typeface="+mn-ea"/>
              </a:rPr>
              <a:t> target_include_directories </a:t>
            </a:r>
            <a:r>
              <a:rPr lang="zh-CN" altLang="en-US">
                <a:sym typeface="+mn-ea"/>
              </a:rPr>
              <a:t>设置额外的头文件查找目录。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也可以直接写出全部路径，就是太硬核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879850"/>
            <a:ext cx="12172315" cy="1069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07285" y="1492885"/>
            <a:ext cx="7378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也可以直接写出全部路径，这样也可以让没有默认系统路径的</a:t>
            </a:r>
            <a:r>
              <a:rPr lang="en-US" altLang="zh-CN"/>
              <a:t> Windows </a:t>
            </a:r>
            <a:r>
              <a:rPr lang="zh-CN"/>
              <a:t>找到安装在奇怪位置的</a:t>
            </a:r>
            <a:r>
              <a:rPr lang="en-US" altLang="zh-CN"/>
              <a:t> tbb……</a:t>
            </a:r>
            <a:r>
              <a:rPr lang="zh-CN" altLang="en-US"/>
              <a:t>不过这样根本不跨平台，你这样改了别人如果装在不同地方就出错了。</a:t>
            </a:r>
            <a:endParaRPr lang="zh-CN" altLang="en-US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的路径分割符始终是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。即使在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上，也要把所有的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改成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，这是出于跨平台的考虑。请放心，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会自动在调用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的时候转换成</a:t>
            </a:r>
            <a:r>
              <a:rPr lang="en-US" altLang="zh-CN">
                <a:sym typeface="+mn-ea"/>
              </a:rPr>
              <a:t> \</a:t>
            </a:r>
            <a:r>
              <a:rPr lang="zh-CN" altLang="en-US">
                <a:sym typeface="+mn-ea"/>
              </a:rPr>
              <a:t>，你可以放心的用</a:t>
            </a:r>
            <a:r>
              <a:rPr lang="en-US" altLang="zh-CN">
                <a:sym typeface="+mn-ea"/>
              </a:rPr>
              <a:t> ${x}/bin </a:t>
            </a:r>
            <a:r>
              <a:rPr lang="zh-CN" altLang="en-US">
                <a:sym typeface="+mn-ea"/>
              </a:rPr>
              <a:t>来实现和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os.path.join(x, ‘bin’) </a:t>
            </a:r>
            <a:r>
              <a:rPr lang="zh-CN" altLang="en-US">
                <a:sym typeface="+mn-ea"/>
              </a:rPr>
              <a:t>一样的效果。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65705" y="5421630"/>
            <a:ext cx="71647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毕竟大多数操作系统都是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Unix-like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就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喜欢搞特殊。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cd /d C:\\Program\ Files\ \(x86\)\\Microsoft\ Visual\ Studio\\2019\\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怎么路径里动不动夹杂几个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转移符、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空格、特殊符号？这谁顶得住啊。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高情商：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是最适合练习你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语言转移符使用水平的地方。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更通用的方式：</a:t>
            </a:r>
            <a:r>
              <a:rPr lang="en-US" altLang="zh-CN"/>
              <a:t>find_package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121410" y="187833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更好的做法是用</a:t>
            </a:r>
            <a:r>
              <a:rPr lang="en-US" altLang="zh-CN"/>
              <a:t> CMake </a:t>
            </a:r>
            <a:r>
              <a:rPr lang="zh-CN" altLang="en-US"/>
              <a:t>的</a:t>
            </a:r>
            <a:r>
              <a:rPr lang="en-US" altLang="zh-CN"/>
              <a:t> find_package </a:t>
            </a:r>
            <a:r>
              <a:rPr lang="zh-CN" altLang="en-US"/>
              <a:t>命令。</a:t>
            </a:r>
            <a:endParaRPr lang="zh-CN" altLang="en-US"/>
          </a:p>
          <a:p>
            <a:r>
              <a:rPr lang="en-US" altLang="zh-CN">
                <a:sym typeface="+mn-ea"/>
              </a:rPr>
              <a:t>find_package(TBB REQUIRED) </a:t>
            </a:r>
            <a:r>
              <a:rPr lang="zh-CN" altLang="en-US">
                <a:sym typeface="+mn-ea"/>
              </a:rPr>
              <a:t>会查找</a:t>
            </a:r>
            <a:r>
              <a:rPr lang="en-US" altLang="zh-CN">
                <a:sym typeface="+mn-ea"/>
              </a:rPr>
              <a:t> /usr/lib/cmake/TBB/TBBConfig.cmake </a:t>
            </a:r>
            <a:r>
              <a:rPr lang="zh-CN" altLang="en-US">
                <a:sym typeface="+mn-ea"/>
              </a:rPr>
              <a:t>这个配置文件，并根据里面的配置信息创建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这个伪对象（他实际指向真正的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库文件路径</a:t>
            </a:r>
            <a:r>
              <a:rPr lang="en-US" altLang="zh-CN">
                <a:sym typeface="+mn-ea"/>
              </a:rPr>
              <a:t> /usr/lib/libtbb.so</a:t>
            </a:r>
            <a:r>
              <a:rPr lang="zh-CN" altLang="en-US">
                <a:sym typeface="+mn-ea"/>
              </a:rPr>
              <a:t>），之后通过</a:t>
            </a:r>
            <a:r>
              <a:rPr lang="en-US" altLang="zh-CN">
                <a:sym typeface="+mn-ea"/>
              </a:rPr>
              <a:t> target_link_libraries </a:t>
            </a:r>
            <a:r>
              <a:rPr lang="zh-CN" altLang="en-US">
                <a:sym typeface="+mn-ea"/>
              </a:rPr>
              <a:t>链接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就可以正常工作了。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3371215"/>
            <a:ext cx="6691630" cy="1647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TBB::tbb </a:t>
            </a:r>
            <a:r>
              <a:rPr lang="zh-CN" altLang="en-US"/>
              <a:t>的秘密：自带了一些</a:t>
            </a:r>
            <a:r>
              <a:rPr lang="en-US" altLang="zh-CN"/>
              <a:t> PUBLIC </a:t>
            </a:r>
            <a:r>
              <a:rPr lang="zh-CN" altLang="en-US"/>
              <a:t>属性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1654810"/>
            <a:ext cx="6691630" cy="1647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5300" y="3876675"/>
            <a:ext cx="1082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TBB::tbb </a:t>
            </a:r>
            <a:r>
              <a:rPr lang="zh-CN" altLang="en-US"/>
              <a:t>是一个伪对象</a:t>
            </a:r>
            <a:r>
              <a:rPr lang="en-US" altLang="zh-CN"/>
              <a:t>(imported)</a:t>
            </a:r>
            <a:r>
              <a:rPr lang="zh-CN" altLang="en-US"/>
              <a:t>，除了他会指向</a:t>
            </a:r>
            <a:r>
              <a:rPr lang="en-US" altLang="zh-CN"/>
              <a:t> /usr/lib/libtbb.so </a:t>
            </a:r>
            <a:r>
              <a:rPr lang="zh-CN" altLang="en-US"/>
              <a:t>之外，</a:t>
            </a:r>
            <a:r>
              <a:rPr lang="en-US" altLang="zh-CN"/>
              <a:t>TBBConfig.cmake </a:t>
            </a:r>
            <a:r>
              <a:rPr lang="zh-CN" altLang="en-US"/>
              <a:t>还会给</a:t>
            </a:r>
            <a:r>
              <a:rPr lang="en-US" altLang="zh-CN"/>
              <a:t> TBB::tbb </a:t>
            </a:r>
            <a:r>
              <a:rPr lang="zh-CN" altLang="en-US"/>
              <a:t>添加一些</a:t>
            </a:r>
            <a:r>
              <a:rPr lang="en-US" altLang="zh-CN"/>
              <a:t> PUBLIC </a:t>
            </a:r>
            <a:r>
              <a:rPr lang="zh-CN" altLang="en-US"/>
              <a:t>属性，用于让链接了他的对象带上一些</a:t>
            </a:r>
            <a:r>
              <a:rPr lang="en-US" altLang="zh-CN"/>
              <a:t> flag </a:t>
            </a:r>
            <a:r>
              <a:rPr lang="zh-CN" altLang="en-US"/>
              <a:t>之类的。</a:t>
            </a:r>
            <a:endParaRPr lang="zh-CN" altLang="en-US"/>
          </a:p>
          <a:p>
            <a:r>
              <a:rPr lang="zh-CN" altLang="en-US"/>
              <a:t>比如，</a:t>
            </a:r>
            <a:r>
              <a:rPr lang="en-US" altLang="zh-CN"/>
              <a:t>TBB </a:t>
            </a:r>
            <a:r>
              <a:rPr lang="zh-CN" altLang="en-US"/>
              <a:t>安装在</a:t>
            </a:r>
            <a:r>
              <a:rPr lang="en-US" altLang="zh-CN"/>
              <a:t> /opt/tbb </a:t>
            </a:r>
            <a:r>
              <a:rPr lang="zh-CN" altLang="en-US"/>
              <a:t>目录下，头文件在</a:t>
            </a:r>
            <a:r>
              <a:rPr lang="en-US" altLang="zh-CN"/>
              <a:t> /opt/tbb/include </a:t>
            </a:r>
            <a:r>
              <a:rPr lang="zh-CN" altLang="en-US"/>
              <a:t>里，那么这时</a:t>
            </a:r>
            <a:r>
              <a:rPr lang="en-US" altLang="zh-CN"/>
              <a:t> TBBConfig.cmake </a:t>
            </a:r>
            <a:r>
              <a:rPr lang="zh-CN" altLang="en-US"/>
              <a:t>里就会有：</a:t>
            </a:r>
            <a:endParaRPr lang="zh-CN" altLang="en-US"/>
          </a:p>
          <a:p>
            <a:r>
              <a:rPr lang="en-US" altLang="zh-CN"/>
              <a:t>target_include_directories(TBB::tbb PUBLIC /opt/tbb/include)</a:t>
            </a:r>
            <a:endParaRPr lang="en-US" altLang="zh-CN"/>
          </a:p>
          <a:p>
            <a:r>
              <a:rPr lang="zh-CN" altLang="en-US"/>
              <a:t>这样</a:t>
            </a:r>
            <a:r>
              <a:rPr lang="en-US" altLang="zh-CN"/>
              <a:t> main </a:t>
            </a:r>
            <a:r>
              <a:rPr lang="zh-CN" altLang="en-US"/>
              <a:t>在链接了</a:t>
            </a:r>
            <a:r>
              <a:rPr lang="en-US" altLang="zh-CN"/>
              <a:t> TBB::tbb </a:t>
            </a:r>
            <a:r>
              <a:rPr lang="zh-CN" altLang="en-US"/>
              <a:t>的时候</a:t>
            </a:r>
            <a:r>
              <a:rPr lang="zh-CN" altLang="en-US"/>
              <a:t>也会被“传染”上</a:t>
            </a:r>
            <a:r>
              <a:rPr lang="en-US" altLang="zh-CN"/>
              <a:t> /opt/tbb/include </a:t>
            </a:r>
            <a:r>
              <a:rPr lang="zh-CN" altLang="en-US"/>
              <a:t>这个目录，不用调用者手动添加了。</a:t>
            </a:r>
            <a:endParaRPr lang="en-US" altLang="zh-CN"/>
          </a:p>
          <a:p>
            <a:r>
              <a:rPr lang="zh-CN" altLang="en-US"/>
              <a:t>再比如，</a:t>
            </a:r>
            <a:r>
              <a:rPr lang="en-US" altLang="zh-CN"/>
              <a:t>TBB::tbb </a:t>
            </a:r>
            <a:r>
              <a:rPr lang="zh-CN" altLang="en-US"/>
              <a:t>链接了另一个库</a:t>
            </a:r>
            <a:r>
              <a:rPr lang="en-US" altLang="zh-CN"/>
              <a:t> Blosc::blosc</a:t>
            </a:r>
            <a:r>
              <a:rPr lang="zh-CN" altLang="en-US"/>
              <a:t>，那这个库也会</a:t>
            </a:r>
            <a:r>
              <a:rPr lang="zh-CN"/>
              <a:t>自动</a:t>
            </a:r>
            <a:r>
              <a:rPr lang="zh-CN" altLang="en-US"/>
              <a:t>链接到</a:t>
            </a:r>
            <a:r>
              <a:rPr lang="en-US" altLang="zh-CN"/>
              <a:t> main </a:t>
            </a:r>
            <a:r>
              <a:rPr lang="zh-CN" altLang="en-US"/>
              <a:t>上，无需调用者手动添加。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spdlog-config.cmake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就会定义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SPDLOG_NOT_HEADER_ONLY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这个宏为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。从而实现直接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#include &lt;spdlog/spdlog.h&gt;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时候是纯头文件，而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find_package(spdlog REQUIRED)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时却变成预编译链接库的版本。（嗯，其实不是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而是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INTERFACE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，因为伪对象没有实体）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和古代</a:t>
            </a:r>
            <a:r>
              <a:rPr lang="en-US" altLang="zh-CN"/>
              <a:t> CMake </a:t>
            </a:r>
            <a:r>
              <a:rPr lang="zh-CN"/>
              <a:t>做对比：为什么</a:t>
            </a:r>
            <a:r>
              <a:rPr lang="en-US" altLang="zh-CN"/>
              <a:t> PUBLIC </a:t>
            </a:r>
            <a:r>
              <a:rPr lang="zh-CN" altLang="en-US"/>
              <a:t>属性的传播机制如此便利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58620" y="4874895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" y="569785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3820" y="27552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8620" y="1124585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find_package(TBB CONFIG REQUIRED) </a:t>
            </a:r>
            <a:r>
              <a:rPr lang="zh-CN" altLang="en-US"/>
              <a:t>有什么区别？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121410" y="1892935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其实更好的是通过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find_package(TBB CONFIG REQUIRED)</a:t>
            </a:r>
            <a:r>
              <a:rPr lang="zh-CN" altLang="en-US">
                <a:sym typeface="+mn-ea"/>
              </a:rPr>
              <a:t>，添加了一个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选项。这样他会优先查找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（系统自带的）而不是</a:t>
            </a:r>
            <a:r>
              <a:rPr lang="en-US" altLang="zh-CN">
                <a:sym typeface="+mn-ea"/>
              </a:rPr>
              <a:t> FindTBB.cmake</a:t>
            </a:r>
            <a:r>
              <a:rPr lang="zh-CN" altLang="en-US">
                <a:sym typeface="+mn-ea"/>
              </a:rPr>
              <a:t>（项目作者常把他塞在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目录里并添加到</a:t>
            </a:r>
            <a:r>
              <a:rPr lang="en-US" altLang="zh-CN">
                <a:sym typeface="+mn-ea"/>
              </a:rPr>
              <a:t> CMAKE_MODULE_PATH</a:t>
            </a:r>
            <a:r>
              <a:rPr lang="zh-CN" altLang="en-US">
                <a:sym typeface="+mn-ea"/>
              </a:rPr>
              <a:t>）。这样能保证寻找包的这个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脚本是和系统自带的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版本是适配的，而不是项目作者当年下载的那个版本的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脚本。</a:t>
            </a:r>
            <a:endParaRPr lang="en-US" altLang="zh-CN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4295" y="3206750"/>
            <a:ext cx="6581775" cy="1588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78585" y="5232400"/>
            <a:ext cx="9034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当然，如果你坚持要用</a:t>
            </a:r>
            <a:r>
              <a:rPr lang="en-US" altLang="zh-CN"/>
              <a:t> find_package(TBB REQUIRED) </a:t>
            </a:r>
            <a:r>
              <a:rPr lang="zh-CN" altLang="en-US"/>
              <a:t>也是可以的。</a:t>
            </a:r>
            <a:endParaRPr lang="zh-CN" altLang="en-US"/>
          </a:p>
          <a:p>
            <a:pPr algn="l"/>
            <a:r>
              <a:rPr lang="zh-CN" altLang="en-US"/>
              <a:t>没有</a:t>
            </a:r>
            <a:r>
              <a:rPr lang="en-US" altLang="zh-CN"/>
              <a:t> CONFIG </a:t>
            </a:r>
            <a:r>
              <a:rPr lang="zh-CN" altLang="en-US"/>
              <a:t>选项：先找</a:t>
            </a:r>
            <a:r>
              <a:rPr lang="en-US" altLang="zh-CN"/>
              <a:t> FindTBB.cmake</a:t>
            </a:r>
            <a:r>
              <a:rPr lang="zh-CN" altLang="en-US"/>
              <a:t>，再找</a:t>
            </a:r>
            <a:r>
              <a:rPr lang="en-US" altLang="zh-CN"/>
              <a:t> TBBConfig.cmake</a:t>
            </a:r>
            <a:r>
              <a:rPr lang="zh-CN" altLang="en-US"/>
              <a:t>，找不到则报错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选项：只会找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，找不到则报错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此外，一些老年项目（例如</a:t>
            </a:r>
            <a:r>
              <a:rPr lang="en-US" altLang="zh-CN"/>
              <a:t> OpenVDB</a:t>
            </a:r>
            <a:r>
              <a:rPr lang="zh-CN" altLang="en-US"/>
              <a:t>）只提供</a:t>
            </a:r>
            <a:r>
              <a:rPr lang="en-US" altLang="zh-CN"/>
              <a:t> Find </a:t>
            </a:r>
            <a:r>
              <a:rPr lang="zh-CN" altLang="en-US"/>
              <a:t>而没有</a:t>
            </a:r>
            <a:r>
              <a:rPr lang="en-US" altLang="zh-CN"/>
              <a:t> Config </a:t>
            </a:r>
            <a:r>
              <a:rPr lang="zh-CN" altLang="en-US"/>
              <a:t>文件，这时候就必须</a:t>
            </a:r>
            <a:endParaRPr lang="zh-CN" altLang="en-US"/>
          </a:p>
          <a:p>
            <a:pPr algn="l"/>
            <a:r>
              <a:rPr lang="zh-CN" altLang="en-US"/>
              <a:t>用</a:t>
            </a:r>
            <a:r>
              <a:rPr lang="en-US" altLang="zh-CN"/>
              <a:t> find_package(OpenVDB REQUIRED) </a:t>
            </a:r>
            <a:r>
              <a:rPr lang="zh-CN" altLang="en-US"/>
              <a:t>而不能带</a:t>
            </a:r>
            <a:r>
              <a:rPr lang="en-US" altLang="zh-CN"/>
              <a:t> CONFIG </a:t>
            </a:r>
            <a:r>
              <a:rPr lang="zh-CN" altLang="en-US"/>
              <a:t>选项。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-G </a:t>
            </a:r>
            <a:r>
              <a:rPr lang="zh-CN" altLang="en-US"/>
              <a:t>选项：指定要用的生成器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3490"/>
            <a:ext cx="11036935" cy="4351655"/>
          </a:xfrm>
        </p:spPr>
        <p:txBody>
          <a:bodyPr/>
          <a:p>
            <a:r>
              <a:rPr lang="zh-CN" altLang="en-US"/>
              <a:t>众所周知，</a:t>
            </a:r>
            <a:r>
              <a:rPr lang="en-US" altLang="zh-CN"/>
              <a:t>CMake </a:t>
            </a:r>
            <a:r>
              <a:rPr lang="zh-CN" altLang="en-US"/>
              <a:t>是一个跨平台的构建系统，可以从</a:t>
            </a:r>
            <a:r>
              <a:rPr lang="en-US" altLang="zh-CN"/>
              <a:t> CMakeLists.txt </a:t>
            </a:r>
            <a:r>
              <a:rPr lang="zh-CN" altLang="en-US"/>
              <a:t>生成不同类型的构建系统（比如</a:t>
            </a:r>
            <a:r>
              <a:rPr lang="en-US" altLang="zh-CN"/>
              <a:t> Linux </a:t>
            </a:r>
            <a:r>
              <a:rPr lang="zh-CN" altLang="en-US"/>
              <a:t>的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的</a:t>
            </a:r>
            <a:r>
              <a:rPr lang="en-US" altLang="zh-CN"/>
              <a:t> MSBuild</a:t>
            </a:r>
            <a:r>
              <a:rPr lang="zh-CN" altLang="en-US"/>
              <a:t>），从而让构建规则可以只写一份，跨平台使用。</a:t>
            </a:r>
            <a:endParaRPr lang="zh-CN" altLang="en-US"/>
          </a:p>
          <a:p>
            <a:r>
              <a:rPr lang="zh-CN" altLang="en-US"/>
              <a:t>过去的软件</a:t>
            </a:r>
            <a:r>
              <a:rPr lang="zh-CN" altLang="en-US">
                <a:sym typeface="+mn-ea"/>
              </a:rPr>
              <a:t>（例如</a:t>
            </a:r>
            <a:r>
              <a:rPr lang="en-US" altLang="zh-CN">
                <a:sym typeface="+mn-ea"/>
              </a:rPr>
              <a:t> TBB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要跨平台，只好</a:t>
            </a:r>
            <a:r>
              <a:rPr lang="en-US" altLang="zh-CN"/>
              <a:t> Makefile </a:t>
            </a:r>
            <a:r>
              <a:rPr lang="zh-CN" altLang="en-US"/>
              <a:t>的构建规则写一份，</a:t>
            </a:r>
            <a:r>
              <a:rPr lang="en-US" altLang="zh-CN"/>
              <a:t>MSBuild </a:t>
            </a:r>
            <a:r>
              <a:rPr lang="zh-CN" altLang="en-US"/>
              <a:t>也写一份。</a:t>
            </a:r>
            <a:endParaRPr lang="zh-CN" altLang="en-US"/>
          </a:p>
          <a:p>
            <a:r>
              <a:rPr lang="zh-CN" altLang="en-US"/>
              <a:t>现在只需要写一次</a:t>
            </a:r>
            <a:r>
              <a:rPr lang="en-US" altLang="zh-CN"/>
              <a:t> CMakeLists.txt</a:t>
            </a:r>
            <a:r>
              <a:rPr lang="zh-CN" altLang="en-US"/>
              <a:t>，他会视不同的操作系统，生成不同构建系统的规则文件。</a:t>
            </a:r>
            <a:endParaRPr lang="zh-CN" altLang="en-US"/>
          </a:p>
          <a:p>
            <a:r>
              <a:rPr lang="zh-CN" altLang="en-US"/>
              <a:t>那个和操作系统绑定的构建系统（</a:t>
            </a:r>
            <a:r>
              <a:rPr lang="en-US" altLang="zh-CN"/>
              <a:t>make</a:t>
            </a:r>
            <a:r>
              <a:rPr lang="zh-CN" altLang="en-US"/>
              <a:t>、</a:t>
            </a:r>
            <a:r>
              <a:rPr lang="en-US" altLang="zh-CN"/>
              <a:t>MSBuild</a:t>
            </a:r>
            <a:r>
              <a:rPr lang="zh-CN" altLang="en-US"/>
              <a:t>）称为本地构建系统（</a:t>
            </a:r>
            <a:r>
              <a:rPr lang="en-US" altLang="zh-CN"/>
              <a:t>native buildsystem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负责从</a:t>
            </a:r>
            <a:r>
              <a:rPr lang="en-US" altLang="zh-CN"/>
              <a:t> CMakeLists.txt </a:t>
            </a:r>
            <a:r>
              <a:rPr lang="zh-CN" altLang="en-US"/>
              <a:t>生成本地构建系统构建规则文件的，称为生成器（</a:t>
            </a:r>
            <a:r>
              <a:rPr lang="en-US" altLang="zh-CN"/>
              <a:t>generator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165" y="3599815"/>
            <a:ext cx="4979035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/usr/lib/cmake/TBB/TBBConfig.cmake </a:t>
            </a:r>
            <a:r>
              <a:rPr lang="zh-CN" altLang="en-US"/>
              <a:t>长啥样？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6105" y="2407920"/>
            <a:ext cx="55587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16200" y="1209040"/>
            <a:ext cx="65792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不论是</a:t>
            </a:r>
            <a:r>
              <a:rPr lang="en-US" altLang="zh-CN"/>
              <a:t> TBBConfig.cmake </a:t>
            </a:r>
            <a:r>
              <a:rPr lang="zh-CN" altLang="en-US"/>
              <a:t>还是</a:t>
            </a:r>
            <a:r>
              <a:rPr lang="en-US" altLang="zh-CN"/>
              <a:t> FindTBB.cmake</a:t>
            </a:r>
            <a:r>
              <a:rPr lang="zh-CN" altLang="en-US"/>
              <a:t>，这个文件通常</a:t>
            </a:r>
            <a:endParaRPr lang="zh-CN" altLang="en-US"/>
          </a:p>
          <a:p>
            <a:r>
              <a:rPr lang="zh-CN" altLang="en-US"/>
              <a:t>由库的作者提供，在</a:t>
            </a:r>
            <a:r>
              <a:rPr lang="en-US" altLang="zh-CN"/>
              <a:t> Linux </a:t>
            </a:r>
            <a:r>
              <a:rPr lang="zh-CN" altLang="en-US"/>
              <a:t>的包管理器安装</a:t>
            </a:r>
            <a:r>
              <a:rPr lang="en-US" altLang="zh-CN"/>
              <a:t> tbb </a:t>
            </a:r>
            <a:r>
              <a:rPr lang="zh-CN" altLang="en-US"/>
              <a:t>后也会自动安装</a:t>
            </a:r>
            <a:endParaRPr lang="zh-CN" altLang="en-US"/>
          </a:p>
          <a:p>
            <a:r>
              <a:rPr lang="zh-CN" altLang="en-US"/>
              <a:t>这个文件。少部分对</a:t>
            </a:r>
            <a:r>
              <a:rPr lang="en-US" altLang="zh-CN"/>
              <a:t> CMake </a:t>
            </a:r>
            <a:r>
              <a:rPr lang="zh-CN" altLang="en-US"/>
              <a:t>不友好的第三方库，需要自己写</a:t>
            </a:r>
            <a:endParaRPr lang="zh-CN" altLang="en-US"/>
          </a:p>
          <a:p>
            <a:r>
              <a:rPr lang="en-US" altLang="zh-CN"/>
              <a:t>FindXXX.cmake </a:t>
            </a:r>
            <a:r>
              <a:rPr lang="zh-CN" altLang="en-US"/>
              <a:t>才能使用。</a:t>
            </a:r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老年项目案例：</a:t>
            </a:r>
            <a:r>
              <a:rPr lang="en-US" altLang="zh-CN"/>
              <a:t>OpenVDB</a:t>
            </a:r>
            <a:r>
              <a:rPr lang="zh-CN" altLang="en-US"/>
              <a:t>（反面教材）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345180"/>
            <a:ext cx="12192635" cy="1318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4140" y="2105025"/>
            <a:ext cx="906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一些老年项目作者喜欢在项目里自己塞几个</a:t>
            </a:r>
            <a:r>
              <a:rPr lang="en-US" altLang="zh-CN">
                <a:sym typeface="+mn-ea"/>
              </a:rPr>
              <a:t> FindXXX.cmake</a:t>
            </a:r>
            <a:r>
              <a:rPr lang="zh-CN" altLang="en-US">
                <a:sym typeface="+mn-ea"/>
              </a:rPr>
              <a:t>，然而版本可能和系统里的不一样，比如用</a:t>
            </a:r>
            <a:r>
              <a:rPr lang="en-US" altLang="zh-CN">
                <a:sym typeface="+mn-ea"/>
              </a:rPr>
              <a:t> 3.0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finder </a:t>
            </a:r>
            <a:r>
              <a:rPr lang="zh-CN" altLang="en-US">
                <a:sym typeface="+mn-ea"/>
              </a:rPr>
              <a:t>去找</a:t>
            </a:r>
            <a:r>
              <a:rPr lang="en-US" altLang="zh-CN">
                <a:sym typeface="+mn-ea"/>
              </a:rPr>
              <a:t> 2.0 </a:t>
            </a:r>
            <a:r>
              <a:rPr lang="zh-CN" altLang="en-US">
                <a:sym typeface="+mn-ea"/>
              </a:rPr>
              <a:t>的包，容易出现一些奇奇怪怪的错误。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不建议大家这样用自己创建一个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目录来存用到的所有库的</a:t>
            </a:r>
            <a:r>
              <a:rPr lang="en-US" altLang="zh-CN">
                <a:sym typeface="+mn-ea"/>
              </a:rPr>
              <a:t> finder</a:t>
            </a:r>
            <a:r>
              <a:rPr lang="zh-CN" altLang="en-US">
                <a:sym typeface="+mn-ea"/>
              </a:rPr>
              <a:t>，尽量用系统自带的，可以保证用的是系统自带库的那个配置。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find_package(Qt5 REQUIRED) </a:t>
            </a:r>
            <a:r>
              <a:rPr lang="zh-CN" altLang="en-US"/>
              <a:t>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2506345"/>
            <a:ext cx="8653780" cy="84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36000" contrast="78000"/>
          </a:blip>
          <a:stretch>
            <a:fillRect/>
          </a:stretch>
        </p:blipFill>
        <p:spPr>
          <a:xfrm>
            <a:off x="2291080" y="4059555"/>
            <a:ext cx="76104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Qt5 </a:t>
            </a:r>
            <a:r>
              <a:rPr lang="zh-CN" altLang="en-US"/>
              <a:t>具有多个组件，</a:t>
            </a:r>
            <a:r>
              <a:rPr lang="zh-CN"/>
              <a:t>必须指定你需要哪些组件</a:t>
            </a:r>
            <a:endParaRPr lang="zh-CN"/>
          </a:p>
        </p:txBody>
      </p:sp>
      <p:pic>
        <p:nvPicPr>
          <p:cNvPr id="8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6360" y="3558540"/>
            <a:ext cx="9098280" cy="88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340"/>
            <a:ext cx="12158345" cy="7200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02360" y="2432050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find_package </a:t>
            </a:r>
            <a:r>
              <a:rPr lang="zh-CN" altLang="en-US"/>
              <a:t>生成的伪对象</a:t>
            </a:r>
            <a:r>
              <a:rPr lang="en-US" altLang="zh-CN"/>
              <a:t>(imported target)</a:t>
            </a:r>
            <a:r>
              <a:rPr lang="zh-CN" altLang="en-US"/>
              <a:t>都按照“包名</a:t>
            </a:r>
            <a:r>
              <a:rPr lang="en-US" altLang="zh-CN"/>
              <a:t>::</a:t>
            </a:r>
            <a:r>
              <a:rPr lang="zh-CN" altLang="en-US"/>
              <a:t>组件名</a:t>
            </a:r>
            <a:r>
              <a:rPr lang="zh-CN" altLang="en-US">
                <a:sym typeface="+mn-ea"/>
              </a:rPr>
              <a:t>”的格式命名。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你可以在</a:t>
            </a:r>
            <a:r>
              <a:rPr lang="en-US" altLang="zh-CN"/>
              <a:t> find_package </a:t>
            </a:r>
            <a:r>
              <a:rPr lang="zh-CN" altLang="en-US"/>
              <a:t>中通过</a:t>
            </a:r>
            <a:r>
              <a:rPr lang="en-US" altLang="zh-CN"/>
              <a:t> COMPONENTS </a:t>
            </a:r>
            <a:r>
              <a:rPr lang="zh-CN" altLang="en-US"/>
              <a:t>选项，后面跟随一个列表表示需要用的组件。</a:t>
            </a:r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测试一下能否找到</a:t>
            </a:r>
            <a:r>
              <a:rPr lang="en-US" altLang="zh-CN"/>
              <a:t> Qt </a:t>
            </a:r>
            <a:r>
              <a:rPr lang="zh-CN" altLang="en-US"/>
              <a:t>的头文件并编译通过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0790" y="2938780"/>
            <a:ext cx="424815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70" y="5570220"/>
            <a:ext cx="202946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lum bright="30000" contrast="66000"/>
          </a:blip>
          <a:stretch>
            <a:fillRect/>
          </a:stretch>
        </p:blipFill>
        <p:spPr>
          <a:xfrm>
            <a:off x="1909445" y="2810510"/>
            <a:ext cx="7991475" cy="2381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34160" y="1788160"/>
            <a:ext cx="912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你是</a:t>
            </a:r>
            <a:r>
              <a:rPr lang="en-US" altLang="zh-CN"/>
              <a:t> Windows </a:t>
            </a:r>
            <a:r>
              <a:rPr lang="zh-CN" altLang="en-US"/>
              <a:t>系统，可能你安装了</a:t>
            </a:r>
            <a:r>
              <a:rPr lang="en-US" altLang="zh-CN"/>
              <a:t> Qt5</a:t>
            </a:r>
            <a:r>
              <a:rPr lang="zh-CN" altLang="en-US"/>
              <a:t>，但是因为</a:t>
            </a:r>
            <a:r>
              <a:rPr lang="en-US" altLang="zh-CN"/>
              <a:t> Windows </a:t>
            </a:r>
            <a:r>
              <a:rPr lang="zh-CN" altLang="en-US"/>
              <a:t>系统的安装路径非常混乱，</a:t>
            </a:r>
            <a:endParaRPr lang="zh-CN" altLang="en-US"/>
          </a:p>
          <a:p>
            <a:r>
              <a:rPr lang="zh-CN" altLang="en-US"/>
              <a:t>没有固定的</a:t>
            </a:r>
            <a:r>
              <a:rPr lang="en-US" altLang="zh-CN"/>
              <a:t> /usr/lib </a:t>
            </a:r>
            <a:r>
              <a:rPr lang="zh-CN" altLang="en-US"/>
              <a:t>之类的默认路径可以搜索，所以出错了。</a:t>
            </a:r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假设你的</a:t>
            </a:r>
            <a:r>
              <a:rPr lang="en-US" altLang="zh-CN"/>
              <a:t> Qt5 </a:t>
            </a:r>
            <a:r>
              <a:rPr lang="zh-CN" altLang="en-US"/>
              <a:t>安装在</a:t>
            </a:r>
            <a:r>
              <a:rPr lang="en-US" altLang="zh-CN"/>
              <a:t> C:\Qt\Qt5.14.2</a:t>
            </a:r>
            <a:r>
              <a:rPr lang="zh-CN" altLang="en-US"/>
              <a:t>，则你去找找这个目录：</a:t>
            </a:r>
            <a:endParaRPr lang="zh-CN" altLang="en-US"/>
          </a:p>
          <a:p>
            <a:r>
              <a:rPr lang="en-US" altLang="zh-CN"/>
              <a:t>C:\Qt\Qt5.14.2\msvc2019_64\lib\cmake\</a:t>
            </a:r>
            <a:endParaRPr lang="en-US" altLang="zh-CN"/>
          </a:p>
          <a:p>
            <a:r>
              <a:rPr lang="zh-CN" altLang="en-US"/>
              <a:t>你会看到他里面有个</a:t>
            </a:r>
            <a:r>
              <a:rPr lang="en-US" altLang="zh-CN"/>
              <a:t> Qt5Config.cmake </a:t>
            </a:r>
            <a:r>
              <a:rPr lang="zh-CN" altLang="en-US"/>
              <a:t>对吧。现在，有四种方法让</a:t>
            </a:r>
            <a:r>
              <a:rPr lang="en-US" altLang="zh-CN"/>
              <a:t> CMake </a:t>
            </a:r>
            <a:r>
              <a:rPr lang="zh-CN" altLang="en-US"/>
              <a:t>找得到他。</a:t>
            </a:r>
            <a:endParaRPr lang="zh-CN" altLang="en-US"/>
          </a:p>
          <a:p>
            <a:r>
              <a:rPr lang="zh-CN" altLang="en-US"/>
              <a:t>第一种是设置</a:t>
            </a:r>
            <a:r>
              <a:rPr lang="en-US" altLang="zh-CN"/>
              <a:t> CMAKE_MODULE_PATH </a:t>
            </a:r>
            <a:r>
              <a:rPr lang="zh-CN" altLang="en-US"/>
              <a:t>变量，添加一下包含</a:t>
            </a:r>
            <a:r>
              <a:rPr lang="en-US" altLang="zh-CN"/>
              <a:t> Qt5Config.cmake </a:t>
            </a:r>
            <a:r>
              <a:rPr lang="zh-CN" altLang="en-US"/>
              <a:t>这个文件的目录路径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，当然刚刚说了尽管你是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还是要把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全部换成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是“亲</a:t>
            </a:r>
            <a:r>
              <a:rPr lang="en-US" altLang="zh-CN">
                <a:sym typeface="+mn-ea"/>
              </a:rPr>
              <a:t> Unix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的构建系统。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是的，学个编程跟隔壁史地政一样，有地缘因素在里边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4556760"/>
            <a:ext cx="1007427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更好的方法：设置</a:t>
            </a:r>
            <a:r>
              <a:rPr lang="en-US" altLang="zh-CN"/>
              <a:t> &lt;</a:t>
            </a:r>
            <a:r>
              <a:rPr lang="zh-CN" altLang="en-US"/>
              <a:t>包名</a:t>
            </a:r>
            <a:r>
              <a:rPr lang="en-US" altLang="zh-CN"/>
              <a:t>&gt;_DIR </a:t>
            </a:r>
            <a:r>
              <a:rPr lang="zh-CN" altLang="en-US"/>
              <a:t>变量指向</a:t>
            </a:r>
            <a:r>
              <a:rPr lang="en-US" altLang="zh-CN"/>
              <a:t> &lt;</a:t>
            </a:r>
            <a:r>
              <a:rPr lang="zh-CN" altLang="en-US">
                <a:sym typeface="+mn-ea"/>
              </a:rPr>
              <a:t>包名</a:t>
            </a:r>
            <a:r>
              <a:rPr lang="en-US" altLang="zh-CN"/>
              <a:t>&gt;Config.cmake </a:t>
            </a:r>
            <a:r>
              <a:rPr lang="zh-CN" altLang="en-US"/>
              <a:t>所在位置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第二种是设置</a:t>
            </a:r>
            <a:r>
              <a:rPr lang="en-US" altLang="zh-CN"/>
              <a:t> Qt5_DIR </a:t>
            </a:r>
            <a:r>
              <a:rPr lang="zh-CN" altLang="en-US"/>
              <a:t>这个变量为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这样只有</a:t>
            </a:r>
            <a:r>
              <a:rPr lang="en-US" altLang="zh-CN">
                <a:sym typeface="+mn-ea"/>
              </a:rPr>
              <a:t> Qt5 </a:t>
            </a:r>
            <a:r>
              <a:rPr lang="zh-CN" altLang="en-US">
                <a:sym typeface="+mn-ea"/>
              </a:rPr>
              <a:t>这个包会去这个目录里搜索</a:t>
            </a:r>
            <a:r>
              <a:rPr lang="en-US" altLang="zh-CN">
                <a:sym typeface="+mn-ea"/>
              </a:rPr>
              <a:t> Qt5Config.cmake</a:t>
            </a:r>
            <a:r>
              <a:rPr lang="zh-CN" altLang="en-US">
                <a:sym typeface="+mn-ea"/>
              </a:rPr>
              <a:t>，更有针对性。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第三种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推荐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，直接在命令行通过</a:t>
            </a:r>
            <a:r>
              <a:rPr lang="en-US" altLang="zh-CN">
                <a:sym typeface="+mn-ea"/>
              </a:rPr>
              <a:t> -DQt5_DIR=”xxx” </a:t>
            </a:r>
            <a:r>
              <a:rPr lang="zh-CN" altLang="en-US">
                <a:sym typeface="+mn-ea"/>
              </a:rPr>
              <a:t>指定，这样不用修改</a:t>
            </a:r>
            <a:r>
              <a:rPr lang="en-US" altLang="zh-CN">
                <a:sym typeface="+mn-ea"/>
              </a:rPr>
              <a:t> CMakeLists.txt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第四种，还可以通过设置环境变量</a:t>
            </a:r>
            <a:r>
              <a:rPr lang="en-US" altLang="zh-CN">
                <a:sym typeface="+mn-ea"/>
              </a:rPr>
              <a:t> Qt5_DIR </a:t>
            </a:r>
            <a:r>
              <a:rPr lang="zh-CN" altLang="en-US">
                <a:sym typeface="+mn-ea"/>
              </a:rPr>
              <a:t>也是可以的，就是对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用户</a:t>
            </a:r>
            <a:r>
              <a:rPr lang="zh-CN" altLang="en-US">
                <a:sym typeface="+mn-ea"/>
              </a:rPr>
              <a:t>比较困难。</a:t>
            </a:r>
            <a:endParaRPr lang="zh-CN" altLang="en-US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0" y="2729865"/>
            <a:ext cx="8890000" cy="1440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4563745"/>
            <a:ext cx="9525635" cy="407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5404485"/>
            <a:ext cx="648208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不指定</a:t>
            </a:r>
            <a:r>
              <a:rPr lang="en-US" altLang="zh-CN"/>
              <a:t> REQUIRED</a:t>
            </a:r>
            <a:r>
              <a:rPr lang="zh-CN" altLang="en-US"/>
              <a:t>，找不到时不报错，只会设置</a:t>
            </a:r>
            <a:r>
              <a:rPr lang="en-US" altLang="zh-CN"/>
              <a:t> TBB_FOUND </a:t>
            </a:r>
            <a:r>
              <a:rPr lang="zh-CN" altLang="en-US"/>
              <a:t>为</a:t>
            </a:r>
            <a:r>
              <a:rPr lang="en-US" altLang="zh-CN"/>
              <a:t> FALSE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1445895"/>
            <a:ext cx="6801485" cy="236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45" y="4032250"/>
            <a:ext cx="6468745" cy="469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07820" y="4864735"/>
            <a:ext cx="9555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如果没有</a:t>
            </a:r>
            <a:r>
              <a:rPr lang="en-US" altLang="zh-CN"/>
              <a:t> REQUIRED </a:t>
            </a:r>
            <a:r>
              <a:rPr lang="zh-CN" altLang="en-US"/>
              <a:t>选项，找不到时将不会报错。</a:t>
            </a:r>
            <a:endParaRPr lang="zh-CN" altLang="en-US"/>
          </a:p>
          <a:p>
            <a:r>
              <a:rPr lang="zh-CN" altLang="en-US"/>
              <a:t>这样可以用于添加一些可选的依赖，如果没有也不要紧的那种，这时我们可以抛出一个警告。</a:t>
            </a:r>
            <a:endParaRPr lang="zh-CN" altLang="en-US"/>
          </a:p>
          <a:p>
            <a:r>
              <a:rPr lang="zh-CN" altLang="en-US"/>
              <a:t>找到了会把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TRUE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设为</a:t>
            </a:r>
            <a:r>
              <a:rPr lang="en-US" altLang="zh-CN"/>
              <a:t> TBBConfig.cmake </a:t>
            </a:r>
            <a:r>
              <a:rPr lang="zh-CN" altLang="en-US"/>
              <a:t>所在路径。</a:t>
            </a:r>
            <a:endParaRPr lang="zh-CN" altLang="en-US"/>
          </a:p>
          <a:p>
            <a:r>
              <a:rPr lang="zh-CN" altLang="en-US"/>
              <a:t>找不到会把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FALSE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为空。</a:t>
            </a:r>
            <a:endParaRPr lang="zh-CN" altLang="en-US"/>
          </a:p>
          <a:p>
            <a:r>
              <a:rPr lang="zh-CN" altLang="en-US"/>
              <a:t>这里我们在找到</a:t>
            </a:r>
            <a:r>
              <a:rPr lang="en-US" altLang="zh-CN"/>
              <a:t> TBB </a:t>
            </a:r>
            <a:r>
              <a:rPr lang="zh-CN" altLang="en-US"/>
              <a:t>时定义</a:t>
            </a:r>
            <a:r>
              <a:rPr lang="en-US" altLang="zh-CN"/>
              <a:t> WITH_TBB </a:t>
            </a:r>
            <a:r>
              <a:rPr lang="zh-CN" altLang="en-US"/>
              <a:t>宏，稍后</a:t>
            </a:r>
            <a:r>
              <a:rPr lang="en-US" altLang="zh-CN"/>
              <a:t> .cpp </a:t>
            </a:r>
            <a:r>
              <a:rPr lang="zh-CN" altLang="en-US"/>
              <a:t>里就可以根据这个判断。</a:t>
            </a:r>
            <a:endParaRPr lang="zh-CN" altLang="en-US"/>
          </a:p>
          <a:p>
            <a:r>
              <a:rPr lang="zh-CN" altLang="en-US"/>
              <a:t>如果找不到</a:t>
            </a:r>
            <a:r>
              <a:rPr lang="en-US" altLang="zh-CN"/>
              <a:t> TBB </a:t>
            </a:r>
            <a:r>
              <a:rPr lang="zh-CN" altLang="en-US"/>
              <a:t>可以</a:t>
            </a:r>
            <a:r>
              <a:rPr lang="en-US" altLang="zh-CN"/>
              <a:t> fallback </a:t>
            </a:r>
            <a:r>
              <a:rPr lang="zh-CN" altLang="en-US"/>
              <a:t>到保守的实现。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230370" y="1727200"/>
            <a:ext cx="60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这样在</a:t>
            </a:r>
            <a:r>
              <a:rPr lang="en-US" altLang="zh-CN"/>
              <a:t> .cpp </a:t>
            </a:r>
            <a:r>
              <a:rPr lang="zh-CN" altLang="en-US"/>
              <a:t>里可以判断</a:t>
            </a:r>
            <a:r>
              <a:rPr lang="en-US" altLang="zh-CN"/>
              <a:t> WITH_TBB </a:t>
            </a:r>
            <a:r>
              <a:rPr lang="zh-CN" altLang="en-US"/>
              <a:t>宏，找不到</a:t>
            </a:r>
            <a:r>
              <a:rPr lang="en-US" altLang="zh-CN"/>
              <a:t> TBB </a:t>
            </a:r>
            <a:r>
              <a:rPr lang="zh-CN" altLang="en-US"/>
              <a:t>时退化到串行</a:t>
            </a:r>
            <a:r>
              <a:rPr lang="en-US" altLang="zh-CN"/>
              <a:t> for 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1885" y="1825625"/>
            <a:ext cx="4505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-G </a:t>
            </a:r>
            <a:r>
              <a:rPr lang="zh-CN" altLang="en-US">
                <a:sym typeface="+mn-ea"/>
              </a:rPr>
              <a:t>选项：指定要用的生成器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Linux </a:t>
            </a:r>
            <a:r>
              <a:rPr lang="zh-CN" altLang="en-US"/>
              <a:t>系统上的</a:t>
            </a:r>
            <a:r>
              <a:rPr lang="en-US" altLang="zh-CN"/>
              <a:t> CMake </a:t>
            </a:r>
            <a:r>
              <a:rPr lang="zh-CN" altLang="en-US"/>
              <a:t>默认用是</a:t>
            </a:r>
            <a:r>
              <a:rPr lang="en-US" altLang="zh-CN"/>
              <a:t> Unix Makefiles </a:t>
            </a:r>
            <a:r>
              <a:rPr lang="zh-CN" altLang="en-US"/>
              <a:t>生成器；</a:t>
            </a:r>
            <a:r>
              <a:rPr lang="en-US" altLang="zh-CN"/>
              <a:t>Windows </a:t>
            </a:r>
            <a:r>
              <a:rPr lang="zh-CN" altLang="en-US"/>
              <a:t>系统默认是</a:t>
            </a:r>
            <a:r>
              <a:rPr lang="en-US" altLang="zh-CN"/>
              <a:t> Visual Studio 2019 </a:t>
            </a:r>
            <a:r>
              <a:rPr lang="zh-CN" altLang="en-US"/>
              <a:t>生成器；</a:t>
            </a:r>
            <a:r>
              <a:rPr lang="en-US" altLang="zh-CN"/>
              <a:t>MacOS </a:t>
            </a:r>
            <a:r>
              <a:rPr lang="zh-CN" altLang="en-US"/>
              <a:t>系统默认是</a:t>
            </a:r>
            <a:r>
              <a:rPr lang="en-US" altLang="zh-CN"/>
              <a:t> Xcode </a:t>
            </a:r>
            <a:r>
              <a:rPr lang="zh-CN" altLang="en-US"/>
              <a:t>生成器。</a:t>
            </a:r>
            <a:endParaRPr lang="zh-CN" altLang="en-US"/>
          </a:p>
          <a:p>
            <a:r>
              <a:rPr lang="zh-CN" altLang="en-US"/>
              <a:t>可以用</a:t>
            </a:r>
            <a:r>
              <a:rPr lang="en-US" altLang="zh-CN"/>
              <a:t> -G </a:t>
            </a:r>
            <a:r>
              <a:rPr lang="zh-CN" altLang="en-US"/>
              <a:t>参数改用别的生成器，例如</a:t>
            </a:r>
            <a:r>
              <a:rPr lang="en-US" altLang="zh-CN"/>
              <a:t> cmake -GNinja </a:t>
            </a:r>
            <a:r>
              <a:rPr lang="zh-CN" altLang="en-US"/>
              <a:t>会生成</a:t>
            </a:r>
            <a:r>
              <a:rPr lang="en-US" altLang="zh-CN"/>
              <a:t> Ninja </a:t>
            </a:r>
            <a:r>
              <a:rPr lang="zh-CN" altLang="en-US"/>
              <a:t>这个构建系统的构建规则。</a:t>
            </a:r>
            <a:r>
              <a:rPr lang="en-US" altLang="zh-CN"/>
              <a:t>Ninja </a:t>
            </a:r>
            <a:r>
              <a:rPr lang="zh-CN" altLang="en-US"/>
              <a:t>是一个高性能，跨平台的构建系统，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MacOS </a:t>
            </a:r>
            <a:r>
              <a:rPr lang="zh-CN" altLang="en-US"/>
              <a:t>上都可以用。</a:t>
            </a:r>
            <a:endParaRPr lang="zh-CN" altLang="en-US"/>
          </a:p>
          <a:p>
            <a:r>
              <a:rPr lang="en-US" altLang="zh-CN"/>
              <a:t>Ninja </a:t>
            </a:r>
            <a:r>
              <a:rPr lang="zh-CN" altLang="en-US"/>
              <a:t>可以从包管理器里安装，没有包管理器的</a:t>
            </a:r>
            <a:r>
              <a:rPr lang="en-US" altLang="zh-CN"/>
              <a:t> Windows </a:t>
            </a:r>
            <a:r>
              <a:rPr lang="zh-CN" altLang="en-US"/>
              <a:t>可以用</a:t>
            </a:r>
            <a:r>
              <a:rPr lang="en-US" altLang="zh-CN"/>
              <a:t> Python </a:t>
            </a:r>
            <a:r>
              <a:rPr lang="zh-CN" altLang="en-US"/>
              <a:t>的包管理器安装：</a:t>
            </a:r>
            <a:endParaRPr lang="zh-CN" altLang="en-US"/>
          </a:p>
          <a:p>
            <a:r>
              <a:rPr lang="en-US" altLang="zh-CN"/>
              <a:t>pip install ninja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（有趣的事实：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也可以通过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pip install 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安装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/>
          </a:p>
          <a:p>
            <a:r>
              <a:rPr lang="zh-CN" altLang="en-US"/>
              <a:t>事实上，</a:t>
            </a:r>
            <a:r>
              <a:rPr lang="en-US" altLang="zh-CN"/>
              <a:t>MSBuild </a:t>
            </a:r>
            <a:r>
              <a:rPr lang="zh-CN" altLang="en-US"/>
              <a:t>是单核心的构建系统，</a:t>
            </a:r>
            <a:r>
              <a:rPr lang="en-US" altLang="zh-CN"/>
              <a:t>Makefile </a:t>
            </a:r>
            <a:r>
              <a:rPr lang="zh-CN" altLang="en-US"/>
              <a:t>虽然多核心但因历史兼容原因效率一般。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Ninja </a:t>
            </a:r>
            <a:r>
              <a:rPr lang="zh-CN" altLang="en-US"/>
              <a:t>则是专为性能优化的构建系统，他和</a:t>
            </a:r>
            <a:r>
              <a:rPr lang="en-US" altLang="zh-CN"/>
              <a:t> CMake </a:t>
            </a:r>
            <a:r>
              <a:rPr lang="zh-CN" altLang="en-US"/>
              <a:t>结合都是行业标准了。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0" y="5145405"/>
            <a:ext cx="3086100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5777865"/>
            <a:ext cx="75342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也可以用</a:t>
            </a:r>
            <a:r>
              <a:rPr lang="en-US" altLang="zh-CN"/>
              <a:t> TARGET </a:t>
            </a:r>
            <a:r>
              <a:rPr lang="zh-CN" altLang="en-US"/>
              <a:t>判断是否存在</a:t>
            </a:r>
            <a:r>
              <a:rPr lang="en-US" altLang="zh-CN"/>
              <a:t> TBB::tbb </a:t>
            </a:r>
            <a:r>
              <a:rPr lang="zh-CN" altLang="en-US"/>
              <a:t>这个伪对象，实现同样效果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7410" y="1995805"/>
            <a:ext cx="7536180" cy="2579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17165" y="2625725"/>
            <a:ext cx="212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514090" y="5027930"/>
            <a:ext cx="553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也可以复合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if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的各种判断语句，例如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NOT TARGET TBB::tbb AND TARGET Eigen3::eigen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表示找得到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TBB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但是找不到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Eigen3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的情况。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章：输出与变量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在运行</a:t>
            </a:r>
            <a:r>
              <a:rPr lang="en-US" altLang="zh-CN"/>
              <a:t> cmake -B build </a:t>
            </a:r>
            <a:r>
              <a:rPr lang="zh-CN" altLang="en-US"/>
              <a:t>时，打印字符串（用于调试）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4550" y="2724785"/>
            <a:ext cx="7581900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2136140"/>
            <a:ext cx="2251710" cy="33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20" y="1337945"/>
            <a:ext cx="2962275" cy="542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14550" y="5804535"/>
            <a:ext cx="1420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message(STATUS “...”) </a:t>
            </a:r>
            <a:r>
              <a:rPr lang="zh-CN" altLang="en-US"/>
              <a:t>表示信息类型是状态信息，有</a:t>
            </a:r>
            <a:r>
              <a:rPr lang="en-US" altLang="zh-CN"/>
              <a:t> -- </a:t>
            </a:r>
            <a:r>
              <a:rPr lang="zh-CN" altLang="en-US"/>
              <a:t>前缀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1705" y="2755900"/>
            <a:ext cx="7591425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35" y="1553845"/>
            <a:ext cx="4765675" cy="579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11705" y="586613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message(WARNING “...”) </a:t>
            </a:r>
            <a:r>
              <a:rPr lang="zh-CN" altLang="en-US"/>
              <a:t>表示是警告信息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0" y="2506345"/>
            <a:ext cx="693420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40" y="1310640"/>
            <a:ext cx="5494655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2685" y="2506345"/>
            <a:ext cx="6946265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message(AUTHOR_WARNING “...”) </a:t>
            </a:r>
            <a:r>
              <a:rPr lang="zh-CN" altLang="en-US"/>
              <a:t>表示是仅仅给项目作者看的警告信息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4720" y="2469515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AUTHOR_WARNING </a:t>
            </a:r>
            <a:r>
              <a:rPr lang="zh-CN" altLang="en-US"/>
              <a:t>的不同之处：可以通过</a:t>
            </a:r>
            <a:r>
              <a:rPr lang="en-US" altLang="zh-CN"/>
              <a:t> -Wno-dev </a:t>
            </a:r>
            <a:r>
              <a:rPr lang="zh-CN" altLang="en-US"/>
              <a:t>关闭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74380" y="2728595"/>
            <a:ext cx="93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0740" y="2506345"/>
            <a:ext cx="758952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message(FATAL_ERROR “...”) </a:t>
            </a:r>
            <a:r>
              <a:rPr lang="zh-CN" altLang="en-US"/>
              <a:t>表示是错误信息，会终止</a:t>
            </a:r>
            <a:r>
              <a:rPr lang="en-US" altLang="zh-CN"/>
              <a:t> CMake </a:t>
            </a:r>
            <a:r>
              <a:rPr lang="zh-CN" altLang="en-US"/>
              <a:t>的运行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5957570"/>
            <a:ext cx="260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80" y="1274445"/>
            <a:ext cx="6216650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3620" y="2506345"/>
            <a:ext cx="719074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message(SEND_ERROR “...”) </a:t>
            </a:r>
            <a:r>
              <a:rPr lang="zh-CN" altLang="en-US"/>
              <a:t>表示是错误信息，但之后的语句仍继续执行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645795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55" y="1330960"/>
            <a:ext cx="53435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 </a:t>
            </a:r>
            <a:r>
              <a:rPr lang="zh-CN" altLang="en-US"/>
              <a:t>可以用于打印变量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075" y="5709920"/>
            <a:ext cx="2991485" cy="97663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315" y="3435985"/>
            <a:ext cx="5245735" cy="1130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17717</Words>
  <Application>WPS Presentation</Application>
  <PresentationFormat>宽屏</PresentationFormat>
  <Paragraphs>676</Paragraphs>
  <Slides>141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53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 CMake 进阶指南</vt:lpstr>
      <vt:lpstr>为什么要学习现代 CMake？</vt:lpstr>
      <vt:lpstr>为什么要学习现代 CMake？</vt:lpstr>
      <vt:lpstr>第10章：命令行小技巧</vt:lpstr>
      <vt:lpstr>传统的 CMake 软件构建/安装方式</vt:lpstr>
      <vt:lpstr>现代 CMake 提供了更方便的 -B 和 --build 指令，不同平台，统一命令！</vt:lpstr>
      <vt:lpstr>PowerPoint 演示文稿</vt:lpstr>
      <vt:lpstr>PowerPoint 演示文稿</vt:lpstr>
      <vt:lpstr>PowerPoint 演示文稿</vt:lpstr>
      <vt:lpstr>PowerPoint 演示文稿</vt:lpstr>
      <vt:lpstr>第0章：添加源文件</vt:lpstr>
      <vt:lpstr>一个 .cpp 源文件用于测试</vt:lpstr>
      <vt:lpstr>CMake 中添加一个可执行文件作为构建目标</vt:lpstr>
      <vt:lpstr>另一种方式：先创建目标，稍后再添加源文件</vt:lpstr>
      <vt:lpstr>如果有多个源文件呢？</vt:lpstr>
      <vt:lpstr>逐个添加即可</vt:lpstr>
      <vt:lpstr>使用变量来存储</vt:lpstr>
      <vt:lpstr>建议把头文件也加上，这样在 VS 里可以出现在“Header Files”一栏</vt:lpstr>
      <vt:lpstr>使用 GLOB 自动查找当前目录下指定扩展名的文件，实现批量添加源文件</vt:lpstr>
      <vt:lpstr>启用 CONFIGURE_DEPENDS 选项，当添加新文件时，自动更新变量</vt:lpstr>
      <vt:lpstr>如果源码放在子文件夹里怎么办？</vt:lpstr>
      <vt:lpstr>必须把路径名和后缀名的排列组合全部写出来吗？感觉好麻烦</vt:lpstr>
      <vt:lpstr>大可不必！用 aux_source_directory，自动搜集需要的文件后缀名</vt:lpstr>
      <vt:lpstr>进一步：GLOB_RECURSE 了解一下！能自动包含所有子文件夹下的文件</vt:lpstr>
      <vt:lpstr>GLOB_RECURSE 的问题：会把 build 目录里生成的临时 .cpp 文件也加进来</vt:lpstr>
      <vt:lpstr>第12章：项目配置变量</vt:lpstr>
      <vt:lpstr>第1章：项目配置变量</vt:lpstr>
      <vt:lpstr>PowerPoint 演示文稿</vt:lpstr>
      <vt:lpstr>PowerPoint 演示文稿</vt:lpstr>
      <vt:lpstr>小技巧：设定一个变量的默认值</vt:lpstr>
      <vt:lpstr>PowerPoint 演示文稿</vt:lpstr>
      <vt:lpstr>project：初始化项目信息，并把当前 CMakeLists.txt 所在位置作为根目录</vt:lpstr>
      <vt:lpstr>PowerPoint 演示文稿</vt:lpstr>
      <vt:lpstr>PowerPoint 演示文稿</vt:lpstr>
      <vt:lpstr>PowerPoint 演示文稿</vt:lpstr>
      <vt:lpstr>project 的初始化：VERSION 字段</vt:lpstr>
      <vt:lpstr>PowerPoint 演示文稿</vt:lpstr>
      <vt:lpstr>PowerPoint 演示文稿</vt:lpstr>
      <vt:lpstr>PowerPoint 演示文稿</vt:lpstr>
      <vt:lpstr>PowerPoint 演示文稿</vt:lpstr>
      <vt:lpstr>设置 C++ 标准：CMAKE_CXX_STANDARD 变量</vt:lpstr>
      <vt:lpstr>设置 C++ 标准：CMAKE_CXX_STANDARD 变量</vt:lpstr>
      <vt:lpstr>project 的初始化：VERSION 字段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cmake_minimum_required 指定最低所需的 CMake 版本</vt:lpstr>
      <vt:lpstr>PowerPoint 演示文稿</vt:lpstr>
      <vt:lpstr>一个标准的 CMakeLists.txt 模板</vt:lpstr>
      <vt:lpstr>第4章：链接库文件</vt:lpstr>
      <vt:lpstr>main.cpp 调用 mylib.cpp 里的 say_hello 函数</vt:lpstr>
      <vt:lpstr>改进：mylib 作为一个静态库</vt:lpstr>
      <vt:lpstr>改进：mylib 作为一个动态库</vt:lpstr>
      <vt:lpstr>改进：mylib 作为一个对象库</vt:lpstr>
      <vt:lpstr>改进：mylib 作为一个对象库</vt:lpstr>
      <vt:lpstr>静态库的麻烦：GCC 编译器自作聪明，会自动剔除没有引用符号的那些对象</vt:lpstr>
      <vt:lpstr>对象库可以绕开编译器的不统一：保证不会自动剔除没引用到的对象文件</vt:lpstr>
      <vt:lpstr>虽然动态库也可以避免剔除没引用的对象文件，但引入了运行时链接的麻烦</vt:lpstr>
      <vt:lpstr>add_library 无参数时，是静态库还是动态库?</vt:lpstr>
      <vt:lpstr>小技巧：设定一个变量的默认值</vt:lpstr>
      <vt:lpstr>常见坑点：动态库无法链接静态库</vt:lpstr>
      <vt:lpstr>解决：让静态库编译时也生成位置无关的代码(PIC)，这样才能装在动态库里</vt:lpstr>
      <vt:lpstr>也可以只针对一个库，只对他启用位置无关的代码(PIC)</vt:lpstr>
      <vt:lpstr>第5章：对象的属性</vt:lpstr>
      <vt:lpstr>除了 POSITION_INDEPENDENT_CODE 还有哪些这样的属性？</vt:lpstr>
      <vt:lpstr>另一种方式：set_target_properties 批量设置多个属性</vt:lpstr>
      <vt:lpstr>另一种方式：通过全局的变量，让之后创建的所有对象都享有同样的属性</vt:lpstr>
      <vt:lpstr>如果你从百度学的 CMake，你可能会犯如下的错误</vt:lpstr>
      <vt:lpstr>第6章：链接第三方库</vt:lpstr>
      <vt:lpstr>案例：需要使用 tbb 这个库</vt:lpstr>
      <vt:lpstr>直接链接 tbb 的缺点</vt:lpstr>
      <vt:lpstr>也可以直接写出全部路径，就是太硬核</vt:lpstr>
      <vt:lpstr>更通用的方式：find_package</vt:lpstr>
      <vt:lpstr>TBB::tbb 的秘密：自带了一些 PUBLIC 属性</vt:lpstr>
      <vt:lpstr>和古代 CMake 做对比：为什么 PUBLIC 属性的传播机制如此便利</vt:lpstr>
      <vt:lpstr>和 find_package(TBB CONFIG REQUIRED) 有什么区别？</vt:lpstr>
      <vt:lpstr>/usr/lib/cmake/TBB/TBBConfig.cmake 长啥样？</vt:lpstr>
      <vt:lpstr>老年项目案例：OpenVDB（反面教材）</vt:lpstr>
      <vt:lpstr>find_package(Qt5 REQUIRED) 出错了</vt:lpstr>
      <vt:lpstr>原因：Qt5 具有多个组件，必须指定你需要哪些组件</vt:lpstr>
      <vt:lpstr>测试一下能否找到 Qt 的头文件并编译通过</vt:lpstr>
      <vt:lpstr>常见问题：小彭老师，Windows 上找不到 Qt5 包怎么办？我明明安装了！</vt:lpstr>
      <vt:lpstr>常见问题：小彭老师，Windows 上找不到 Qt5 包怎么办？我明明安装了！</vt:lpstr>
      <vt:lpstr>更好的方法：设置 &lt;包名&gt;_DIR 变量指向 &lt;包名&gt;Config.cmake 所在位置</vt:lpstr>
      <vt:lpstr>不指定 REQUIRED，找不到时不报错，只会设置 TBB_FOUND 为 FALSE</vt:lpstr>
      <vt:lpstr>这样在 .cpp 里可以判断 WITH_TBB 宏，找不到 TBB 时退化到串行 for 循环</vt:lpstr>
      <vt:lpstr>也可以用 TARGET 判断是否存在 TBB::tbb 这个伪对象，实现同样效果</vt:lpstr>
      <vt:lpstr>第3章：输出与变量</vt:lpstr>
      <vt:lpstr>在运行 cmake -B build 时，打印字符串（用于调试）</vt:lpstr>
      <vt:lpstr>message(STATUS “...”) 表示信息类型是状态信息，有 -- 前缀</vt:lpstr>
      <vt:lpstr>message(WARNING “...”) 表示是警告信息</vt:lpstr>
      <vt:lpstr>message(AUTHOR_WARNING “...”) 表示是仅仅给项目作者看的警告信息</vt:lpstr>
      <vt:lpstr>AUTHOR_WARNING 的不同之处：可以通过 -Wno-dev 关闭</vt:lpstr>
      <vt:lpstr>message(FATAL_ERROR “...”) 表示是错误信息，会终止 CMake 的运行</vt:lpstr>
      <vt:lpstr>message(SEND_ERROR “...”) 表示是错误信息，但之后的语句仍继续执行</vt:lpstr>
      <vt:lpstr>message 可以用于打印变量</vt:lpstr>
      <vt:lpstr>如果 set 没加引号会怎样？会变成分号分割的列表</vt:lpstr>
      <vt:lpstr>如果 message 没加引号会怎样？会把列表里的字符串当成他的关键字</vt:lpstr>
      <vt:lpstr>第8章：变量与缓存</vt:lpstr>
      <vt:lpstr>重复执行 cmake -B build 会有什么区别？</vt:lpstr>
      <vt:lpstr>如何清除缓存？删 build 大法了解一下</vt:lpstr>
      <vt:lpstr>清除缓存，其实只需删除 build/CMakeCache.txt 就可以了</vt:lpstr>
      <vt:lpstr>build/CMakeCache.txt 的内容</vt:lpstr>
      <vt:lpstr>find_package 就用到了缓存机制</vt:lpstr>
      <vt:lpstr>设置缓存变量</vt:lpstr>
      <vt:lpstr>缓存的 myvar 会出现在 build/CMakeCache.txt 里</vt:lpstr>
      <vt:lpstr>常见问题：我修改了 CMakeLists.txt 里 set 的值，却没有更新？</vt:lpstr>
      <vt:lpstr>缓存变量到底该如何更新？标准解法：通过命令行 -D 参数</vt:lpstr>
      <vt:lpstr>命令行 -D 参数太硬核了，有没有图形化的缓存编辑器？</vt:lpstr>
      <vt:lpstr>缓存变量到底该如何更新？暴力解决：删 build 大法</vt:lpstr>
      <vt:lpstr>也可以通过指定 FORCE 来强制 set 更新缓存</vt:lpstr>
      <vt:lpstr>缓存变量除了 STRING 还有哪些类型？</vt:lpstr>
      <vt:lpstr>案例：添加一个 BOOL 类型的缓存变量，用于控制要不要启用某特性</vt:lpstr>
      <vt:lpstr>CMake 对 BOOL 类型缓存的 set 指令提供了一个简写：option</vt:lpstr>
      <vt:lpstr>常见问题：小彭老师，我option设为OFF了为什么他还是ON呀？</vt:lpstr>
      <vt:lpstr>因为在CMakeLists.txt里直接改option是错的，官方解法是通过-D参数来改</vt:lpstr>
      <vt:lpstr>或者不要option了，直接用set加个FORCE即可始终强制更新缓存</vt:lpstr>
      <vt:lpstr>绕开缓存的方法：使用普通变量，但仅当没有定义时设定为默认值</vt:lpstr>
      <vt:lpstr>第2章：判断不同平台</vt:lpstr>
      <vt:lpstr>在 CMake 中给 .cpp 定义一个宏</vt:lpstr>
      <vt:lpstr>根据不同的操作系统，把宏定义成不同的值</vt:lpstr>
      <vt:lpstr>CMake 还提供了一些简写变量：WIN32, APPLE, UNIX, ANDROID, IOS 等</vt:lpstr>
      <vt:lpstr>使用生成器表达式，简化成一条指令</vt:lpstr>
      <vt:lpstr>生成器表达式：如需多个平台可以用逗号分割</vt:lpstr>
      <vt:lpstr>判断当前用的是哪一款 C++ 编译器</vt:lpstr>
      <vt:lpstr>也可以用生成器表达式判断编译器</vt:lpstr>
      <vt:lpstr>生成器表达式也可以做复杂的逻辑判断</vt:lpstr>
      <vt:lpstr>CMake 还提供了一些简写变量：MSVC, CMAKE_COMPILER_IS_GNUCC</vt:lpstr>
      <vt:lpstr>CMAKE_CXX_COMPILER_ID 直接作为字符串变量</vt:lpstr>
      <vt:lpstr>从命令行参数指定编译器</vt:lpstr>
      <vt:lpstr>也可以通过环境变量 CXX 指定</vt:lpstr>
      <vt:lpstr>PowerPoint 演示文稿</vt:lpstr>
      <vt:lpstr>PowerPoint 演示文稿</vt:lpstr>
      <vt:lpstr>第9章：函数与控制流</vt:lpstr>
      <vt:lpstr>PowerPoint 演示文稿</vt:lpstr>
      <vt:lpstr>第11章：变量作用域</vt:lpstr>
      <vt:lpstr>第7章：库的传播规则</vt:lpstr>
      <vt:lpstr>第11章：配置头文件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615</cp:revision>
  <dcterms:created xsi:type="dcterms:W3CDTF">2022-03-04T08:25:09Z</dcterms:created>
  <dcterms:modified xsi:type="dcterms:W3CDTF">2022-03-04T08:25:09Z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